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TT Drugs" charset="1" panose="02000503060000020003"/>
      <p:regular r:id="rId18"/>
    </p:embeddedFont>
    <p:embeddedFont>
      <p:font typeface="TT Drugs Bold" charset="1" panose="020008030600000200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46.png" Type="http://schemas.openxmlformats.org/officeDocument/2006/relationships/image"/><Relationship Id="rId15" Target="../media/image47.svg" Type="http://schemas.openxmlformats.org/officeDocument/2006/relationships/image"/><Relationship Id="rId16" Target="../media/image48.png" Type="http://schemas.openxmlformats.org/officeDocument/2006/relationships/image"/><Relationship Id="rId17" Target="../media/image49.svg" Type="http://schemas.openxmlformats.org/officeDocument/2006/relationships/image"/><Relationship Id="rId18" Target="../media/image50.png" Type="http://schemas.openxmlformats.org/officeDocument/2006/relationships/image"/><Relationship Id="rId19" Target="../media/image51.svg" Type="http://schemas.openxmlformats.org/officeDocument/2006/relationships/image"/><Relationship Id="rId2" Target="../media/image22.png" Type="http://schemas.openxmlformats.org/officeDocument/2006/relationships/image"/><Relationship Id="rId20" Target="../media/image52.png" Type="http://schemas.openxmlformats.org/officeDocument/2006/relationships/image"/><Relationship Id="rId21" Target="../media/image53.svg" Type="http://schemas.openxmlformats.org/officeDocument/2006/relationships/image"/><Relationship Id="rId3" Target="../media/image23.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6.png" Type="http://schemas.openxmlformats.org/officeDocument/2006/relationships/image"/><Relationship Id="rId13" Target="../media/image47.svg" Type="http://schemas.openxmlformats.org/officeDocument/2006/relationships/image"/><Relationship Id="rId14" Target="../media/image48.png" Type="http://schemas.openxmlformats.org/officeDocument/2006/relationships/image"/><Relationship Id="rId15" Target="../media/image49.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56.png" Type="http://schemas.openxmlformats.org/officeDocument/2006/relationships/image"/><Relationship Id="rId19" Target="../media/image57.svg" Type="http://schemas.openxmlformats.org/officeDocument/2006/relationships/image"/><Relationship Id="rId2" Target="../media/image22.png" Type="http://schemas.openxmlformats.org/officeDocument/2006/relationships/image"/><Relationship Id="rId20" Target="../media/image58.png" Type="http://schemas.openxmlformats.org/officeDocument/2006/relationships/image"/><Relationship Id="rId21" Target="../media/image59.svg" Type="http://schemas.openxmlformats.org/officeDocument/2006/relationships/image"/><Relationship Id="rId22" Target="../media/image60.png" Type="http://schemas.openxmlformats.org/officeDocument/2006/relationships/image"/><Relationship Id="rId23" Target="../media/image61.png" Type="http://schemas.openxmlformats.org/officeDocument/2006/relationships/image"/><Relationship Id="rId3" Target="../media/image23.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sv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2370" y="942173"/>
            <a:ext cx="10187166" cy="5163762"/>
            <a:chOff x="0" y="0"/>
            <a:chExt cx="13582888" cy="6885016"/>
          </a:xfrm>
        </p:grpSpPr>
        <p:grpSp>
          <p:nvGrpSpPr>
            <p:cNvPr name="Group 3" id="3"/>
            <p:cNvGrpSpPr/>
            <p:nvPr/>
          </p:nvGrpSpPr>
          <p:grpSpPr>
            <a:xfrm rot="0">
              <a:off x="0" y="0"/>
              <a:ext cx="13582888" cy="518100"/>
              <a:chOff x="0" y="0"/>
              <a:chExt cx="2683040" cy="102341"/>
            </a:xfrm>
          </p:grpSpPr>
          <p:sp>
            <p:nvSpPr>
              <p:cNvPr name="Freeform 4" id="4"/>
              <p:cNvSpPr/>
              <p:nvPr/>
            </p:nvSpPr>
            <p:spPr>
              <a:xfrm flipH="false" flipV="false" rot="0">
                <a:off x="0" y="0"/>
                <a:ext cx="2683040" cy="102341"/>
              </a:xfrm>
              <a:custGeom>
                <a:avLst/>
                <a:gdLst/>
                <a:ahLst/>
                <a:cxnLst/>
                <a:rect r="r" b="b" t="t" l="l"/>
                <a:pathLst>
                  <a:path h="102341" w="2683040">
                    <a:moveTo>
                      <a:pt x="0" y="0"/>
                    </a:moveTo>
                    <a:lnTo>
                      <a:pt x="2683040" y="0"/>
                    </a:lnTo>
                    <a:lnTo>
                      <a:pt x="2683040" y="102341"/>
                    </a:lnTo>
                    <a:lnTo>
                      <a:pt x="0" y="102341"/>
                    </a:lnTo>
                    <a:close/>
                  </a:path>
                </a:pathLst>
              </a:custGeom>
              <a:solidFill>
                <a:srgbClr val="6E7075"/>
              </a:solidFill>
              <a:ln cap="sq">
                <a:noFill/>
                <a:prstDash val="solid"/>
                <a:miter/>
              </a:ln>
            </p:spPr>
          </p:sp>
          <p:sp>
            <p:nvSpPr>
              <p:cNvPr name="TextBox 5" id="5"/>
              <p:cNvSpPr txBox="true"/>
              <p:nvPr/>
            </p:nvSpPr>
            <p:spPr>
              <a:xfrm>
                <a:off x="0" y="-19050"/>
                <a:ext cx="2683040" cy="121391"/>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0" y="0"/>
              <a:ext cx="440714" cy="6885016"/>
              <a:chOff x="0" y="0"/>
              <a:chExt cx="87055" cy="1360003"/>
            </a:xfrm>
          </p:grpSpPr>
          <p:sp>
            <p:nvSpPr>
              <p:cNvPr name="Freeform 7" id="7"/>
              <p:cNvSpPr/>
              <p:nvPr/>
            </p:nvSpPr>
            <p:spPr>
              <a:xfrm flipH="false" flipV="false" rot="0">
                <a:off x="0" y="0"/>
                <a:ext cx="87055" cy="1360003"/>
              </a:xfrm>
              <a:custGeom>
                <a:avLst/>
                <a:gdLst/>
                <a:ahLst/>
                <a:cxnLst/>
                <a:rect r="r" b="b" t="t" l="l"/>
                <a:pathLst>
                  <a:path h="1360003" w="87055">
                    <a:moveTo>
                      <a:pt x="0" y="0"/>
                    </a:moveTo>
                    <a:lnTo>
                      <a:pt x="87055" y="0"/>
                    </a:lnTo>
                    <a:lnTo>
                      <a:pt x="87055" y="1360003"/>
                    </a:lnTo>
                    <a:lnTo>
                      <a:pt x="0" y="1360003"/>
                    </a:lnTo>
                    <a:close/>
                  </a:path>
                </a:pathLst>
              </a:custGeom>
              <a:solidFill>
                <a:srgbClr val="6E7075"/>
              </a:solidFill>
              <a:ln cap="sq">
                <a:noFill/>
                <a:prstDash val="solid"/>
                <a:miter/>
              </a:ln>
            </p:spPr>
          </p:sp>
          <p:sp>
            <p:nvSpPr>
              <p:cNvPr name="TextBox 8" id="8"/>
              <p:cNvSpPr txBox="true"/>
              <p:nvPr/>
            </p:nvSpPr>
            <p:spPr>
              <a:xfrm>
                <a:off x="0" y="-19050"/>
                <a:ext cx="87055" cy="1379053"/>
              </a:xfrm>
              <a:prstGeom prst="rect">
                <a:avLst/>
              </a:prstGeom>
            </p:spPr>
            <p:txBody>
              <a:bodyPr anchor="ctr" rtlCol="false" tIns="50800" lIns="50800" bIns="50800" rIns="50800"/>
              <a:lstStyle/>
              <a:p>
                <a:pPr algn="ctr" marL="0" indent="0" lvl="0">
                  <a:lnSpc>
                    <a:spcPts val="2859"/>
                  </a:lnSpc>
                  <a:spcBef>
                    <a:spcPct val="0"/>
                  </a:spcBef>
                </a:pPr>
              </a:p>
            </p:txBody>
          </p:sp>
        </p:grpSp>
      </p:grpSp>
      <p:grpSp>
        <p:nvGrpSpPr>
          <p:cNvPr name="Group 9" id="9"/>
          <p:cNvGrpSpPr/>
          <p:nvPr/>
        </p:nvGrpSpPr>
        <p:grpSpPr>
          <a:xfrm rot="-10800000">
            <a:off x="7072134" y="4265953"/>
            <a:ext cx="10187166" cy="5163762"/>
            <a:chOff x="0" y="0"/>
            <a:chExt cx="13582888" cy="6885016"/>
          </a:xfrm>
        </p:grpSpPr>
        <p:grpSp>
          <p:nvGrpSpPr>
            <p:cNvPr name="Group 10" id="10"/>
            <p:cNvGrpSpPr/>
            <p:nvPr/>
          </p:nvGrpSpPr>
          <p:grpSpPr>
            <a:xfrm rot="0">
              <a:off x="0" y="0"/>
              <a:ext cx="13582888" cy="518100"/>
              <a:chOff x="0" y="0"/>
              <a:chExt cx="2683040" cy="102341"/>
            </a:xfrm>
          </p:grpSpPr>
          <p:sp>
            <p:nvSpPr>
              <p:cNvPr name="Freeform 11" id="11"/>
              <p:cNvSpPr/>
              <p:nvPr/>
            </p:nvSpPr>
            <p:spPr>
              <a:xfrm flipH="false" flipV="false" rot="0">
                <a:off x="0" y="0"/>
                <a:ext cx="2683040" cy="102341"/>
              </a:xfrm>
              <a:custGeom>
                <a:avLst/>
                <a:gdLst/>
                <a:ahLst/>
                <a:cxnLst/>
                <a:rect r="r" b="b" t="t" l="l"/>
                <a:pathLst>
                  <a:path h="102341" w="2683040">
                    <a:moveTo>
                      <a:pt x="0" y="0"/>
                    </a:moveTo>
                    <a:lnTo>
                      <a:pt x="2683040" y="0"/>
                    </a:lnTo>
                    <a:lnTo>
                      <a:pt x="2683040" y="102341"/>
                    </a:lnTo>
                    <a:lnTo>
                      <a:pt x="0" y="102341"/>
                    </a:lnTo>
                    <a:close/>
                  </a:path>
                </a:pathLst>
              </a:custGeom>
              <a:solidFill>
                <a:srgbClr val="6E7075"/>
              </a:solidFill>
              <a:ln cap="sq">
                <a:noFill/>
                <a:prstDash val="solid"/>
                <a:miter/>
              </a:ln>
            </p:spPr>
          </p:sp>
          <p:sp>
            <p:nvSpPr>
              <p:cNvPr name="TextBox 12" id="12"/>
              <p:cNvSpPr txBox="true"/>
              <p:nvPr/>
            </p:nvSpPr>
            <p:spPr>
              <a:xfrm>
                <a:off x="0" y="-19050"/>
                <a:ext cx="2683040" cy="121391"/>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3" id="13"/>
            <p:cNvGrpSpPr/>
            <p:nvPr/>
          </p:nvGrpSpPr>
          <p:grpSpPr>
            <a:xfrm rot="0">
              <a:off x="0" y="0"/>
              <a:ext cx="440714" cy="6885016"/>
              <a:chOff x="0" y="0"/>
              <a:chExt cx="87055" cy="1360003"/>
            </a:xfrm>
          </p:grpSpPr>
          <p:sp>
            <p:nvSpPr>
              <p:cNvPr name="Freeform 14" id="14"/>
              <p:cNvSpPr/>
              <p:nvPr/>
            </p:nvSpPr>
            <p:spPr>
              <a:xfrm flipH="false" flipV="false" rot="0">
                <a:off x="0" y="0"/>
                <a:ext cx="87055" cy="1360003"/>
              </a:xfrm>
              <a:custGeom>
                <a:avLst/>
                <a:gdLst/>
                <a:ahLst/>
                <a:cxnLst/>
                <a:rect r="r" b="b" t="t" l="l"/>
                <a:pathLst>
                  <a:path h="1360003" w="87055">
                    <a:moveTo>
                      <a:pt x="0" y="0"/>
                    </a:moveTo>
                    <a:lnTo>
                      <a:pt x="87055" y="0"/>
                    </a:lnTo>
                    <a:lnTo>
                      <a:pt x="87055" y="1360003"/>
                    </a:lnTo>
                    <a:lnTo>
                      <a:pt x="0" y="1360003"/>
                    </a:lnTo>
                    <a:close/>
                  </a:path>
                </a:pathLst>
              </a:custGeom>
              <a:solidFill>
                <a:srgbClr val="6E7075"/>
              </a:solidFill>
              <a:ln cap="sq">
                <a:noFill/>
                <a:prstDash val="solid"/>
                <a:miter/>
              </a:ln>
            </p:spPr>
          </p:sp>
          <p:sp>
            <p:nvSpPr>
              <p:cNvPr name="TextBox 15" id="15"/>
              <p:cNvSpPr txBox="true"/>
              <p:nvPr/>
            </p:nvSpPr>
            <p:spPr>
              <a:xfrm>
                <a:off x="0" y="-19050"/>
                <a:ext cx="87055" cy="1379053"/>
              </a:xfrm>
              <a:prstGeom prst="rect">
                <a:avLst/>
              </a:prstGeom>
            </p:spPr>
            <p:txBody>
              <a:bodyPr anchor="ctr" rtlCol="false" tIns="50800" lIns="50800" bIns="50800" rIns="50800"/>
              <a:lstStyle/>
              <a:p>
                <a:pPr algn="ctr" marL="0" indent="0" lvl="0">
                  <a:lnSpc>
                    <a:spcPts val="2859"/>
                  </a:lnSpc>
                  <a:spcBef>
                    <a:spcPct val="0"/>
                  </a:spcBef>
                </a:pPr>
              </a:p>
            </p:txBody>
          </p:sp>
        </p:grpSp>
      </p:grpSp>
      <p:grpSp>
        <p:nvGrpSpPr>
          <p:cNvPr name="Group 16" id="16"/>
          <p:cNvGrpSpPr/>
          <p:nvPr/>
        </p:nvGrpSpPr>
        <p:grpSpPr>
          <a:xfrm rot="0">
            <a:off x="5291552" y="2618244"/>
            <a:ext cx="7704896" cy="2819169"/>
            <a:chOff x="0" y="0"/>
            <a:chExt cx="2569947" cy="940326"/>
          </a:xfrm>
        </p:grpSpPr>
        <p:sp>
          <p:nvSpPr>
            <p:cNvPr name="Freeform 17" id="17"/>
            <p:cNvSpPr/>
            <p:nvPr/>
          </p:nvSpPr>
          <p:spPr>
            <a:xfrm flipH="false" flipV="false" rot="0">
              <a:off x="0" y="0"/>
              <a:ext cx="2569947" cy="940326"/>
            </a:xfrm>
            <a:custGeom>
              <a:avLst/>
              <a:gdLst/>
              <a:ahLst/>
              <a:cxnLst/>
              <a:rect r="r" b="b" t="t" l="l"/>
              <a:pathLst>
                <a:path h="940326" w="2569947">
                  <a:moveTo>
                    <a:pt x="0" y="0"/>
                  </a:moveTo>
                  <a:lnTo>
                    <a:pt x="2569947" y="0"/>
                  </a:lnTo>
                  <a:lnTo>
                    <a:pt x="2569947" y="940326"/>
                  </a:lnTo>
                  <a:lnTo>
                    <a:pt x="0" y="940326"/>
                  </a:lnTo>
                  <a:close/>
                </a:path>
              </a:pathLst>
            </a:custGeom>
            <a:solidFill>
              <a:srgbClr val="000000">
                <a:alpha val="0"/>
              </a:srgbClr>
            </a:solidFill>
            <a:ln w="38100" cap="sq">
              <a:solidFill>
                <a:srgbClr val="000000"/>
              </a:solidFill>
              <a:prstDash val="solid"/>
              <a:miter/>
            </a:ln>
          </p:spPr>
        </p:sp>
        <p:sp>
          <p:nvSpPr>
            <p:cNvPr name="TextBox 18" id="18"/>
            <p:cNvSpPr txBox="true"/>
            <p:nvPr/>
          </p:nvSpPr>
          <p:spPr>
            <a:xfrm>
              <a:off x="0" y="-19050"/>
              <a:ext cx="2569947" cy="959376"/>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9" id="19"/>
          <p:cNvSpPr/>
          <p:nvPr/>
        </p:nvSpPr>
        <p:spPr>
          <a:xfrm flipH="false" flipV="false" rot="0">
            <a:off x="14915640" y="-659492"/>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p:nvPr/>
        </p:nvGrpSpPr>
        <p:grpSpPr>
          <a:xfrm rot="0">
            <a:off x="-2343983" y="7089454"/>
            <a:ext cx="7092705" cy="709270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7075"/>
            </a:solidFill>
          </p:spPr>
        </p:sp>
        <p:sp>
          <p:nvSpPr>
            <p:cNvPr name="TextBox 22" id="2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3" id="23"/>
          <p:cNvGrpSpPr/>
          <p:nvPr/>
        </p:nvGrpSpPr>
        <p:grpSpPr>
          <a:xfrm rot="0">
            <a:off x="12028966" y="-3546166"/>
            <a:ext cx="5773349" cy="577334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7075"/>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6" id="26"/>
          <p:cNvSpPr/>
          <p:nvPr/>
        </p:nvSpPr>
        <p:spPr>
          <a:xfrm flipH="false" flipV="false" rot="0">
            <a:off x="2125558" y="7702920"/>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4261854" y="1093370"/>
            <a:ext cx="10270605" cy="5868917"/>
          </a:xfrm>
          <a:custGeom>
            <a:avLst/>
            <a:gdLst/>
            <a:ahLst/>
            <a:cxnLst/>
            <a:rect r="r" b="b" t="t" l="l"/>
            <a:pathLst>
              <a:path h="5868917" w="10270605">
                <a:moveTo>
                  <a:pt x="0" y="0"/>
                </a:moveTo>
                <a:lnTo>
                  <a:pt x="10270604" y="0"/>
                </a:lnTo>
                <a:lnTo>
                  <a:pt x="10270604" y="5868917"/>
                </a:lnTo>
                <a:lnTo>
                  <a:pt x="0" y="5868917"/>
                </a:lnTo>
                <a:lnTo>
                  <a:pt x="0" y="0"/>
                </a:lnTo>
                <a:close/>
              </a:path>
            </a:pathLst>
          </a:custGeom>
          <a:blipFill>
            <a:blip r:embed="rId4"/>
            <a:stretch>
              <a:fillRect l="0" t="0" r="0" b="0"/>
            </a:stretch>
          </a:blipFill>
        </p:spPr>
      </p:sp>
      <p:sp>
        <p:nvSpPr>
          <p:cNvPr name="TextBox 28" id="28"/>
          <p:cNvSpPr txBox="true"/>
          <p:nvPr/>
        </p:nvSpPr>
        <p:spPr>
          <a:xfrm rot="0">
            <a:off x="5461460" y="6048998"/>
            <a:ext cx="7553545" cy="1389599"/>
          </a:xfrm>
          <a:prstGeom prst="rect">
            <a:avLst/>
          </a:prstGeom>
        </p:spPr>
        <p:txBody>
          <a:bodyPr anchor="t" rtlCol="false" tIns="0" lIns="0" bIns="0" rIns="0">
            <a:spAutoFit/>
          </a:bodyPr>
          <a:lstStyle/>
          <a:p>
            <a:pPr algn="ctr">
              <a:lnSpc>
                <a:spcPts val="3732"/>
              </a:lnSpc>
            </a:pPr>
            <a:r>
              <a:rPr lang="en-US" sz="2666" spc="133">
                <a:solidFill>
                  <a:srgbClr val="1A1A1A"/>
                </a:solidFill>
                <a:latin typeface="TT Drugs"/>
                <a:ea typeface="TT Drugs"/>
                <a:cs typeface="TT Drugs"/>
                <a:sym typeface="TT Drugs"/>
              </a:rPr>
              <a:t>Capstone 2025 </a:t>
            </a:r>
          </a:p>
          <a:p>
            <a:pPr algn="ctr">
              <a:lnSpc>
                <a:spcPts val="3732"/>
              </a:lnSpc>
            </a:pPr>
            <a:r>
              <a:rPr lang="en-US" sz="2666" spc="133">
                <a:solidFill>
                  <a:srgbClr val="1A1A1A"/>
                </a:solidFill>
                <a:latin typeface="TT Drugs"/>
                <a:ea typeface="TT Drugs"/>
                <a:cs typeface="TT Drugs"/>
                <a:sym typeface="TT Drugs"/>
              </a:rPr>
              <a:t>Nombre: Victor   Gamboa Blanco</a:t>
            </a:r>
          </a:p>
          <a:p>
            <a:pPr algn="ctr">
              <a:lnSpc>
                <a:spcPts val="3732"/>
              </a:lnSpc>
            </a:pPr>
            <a:r>
              <a:rPr lang="en-US" sz="2666" spc="133">
                <a:solidFill>
                  <a:srgbClr val="1A1A1A"/>
                </a:solidFill>
                <a:latin typeface="TT Drugs"/>
                <a:ea typeface="TT Drugs"/>
                <a:cs typeface="TT Drugs"/>
                <a:sym typeface="TT Drugs"/>
              </a:rPr>
              <a:t>Docente: Alex Ulises Zuñiga Montiel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76252" y="4600707"/>
            <a:ext cx="5462911" cy="1738292"/>
            <a:chOff x="0" y="0"/>
            <a:chExt cx="7555275" cy="2404080"/>
          </a:xfrm>
        </p:grpSpPr>
        <p:sp>
          <p:nvSpPr>
            <p:cNvPr name="Freeform 3" id="3"/>
            <p:cNvSpPr/>
            <p:nvPr/>
          </p:nvSpPr>
          <p:spPr>
            <a:xfrm flipH="false" flipV="false" rot="0">
              <a:off x="0" y="0"/>
              <a:ext cx="7555307" cy="2404110"/>
            </a:xfrm>
            <a:custGeom>
              <a:avLst/>
              <a:gdLst/>
              <a:ahLst/>
              <a:cxnLst/>
              <a:rect r="r" b="b" t="t" l="l"/>
              <a:pathLst>
                <a:path h="2404110" w="7555307">
                  <a:moveTo>
                    <a:pt x="6076066" y="0"/>
                  </a:moveTo>
                  <a:cubicBezTo>
                    <a:pt x="1488615" y="0"/>
                    <a:pt x="1488615" y="0"/>
                    <a:pt x="1488615" y="0"/>
                  </a:cubicBezTo>
                  <a:cubicBezTo>
                    <a:pt x="1170318" y="0"/>
                    <a:pt x="861386" y="83947"/>
                    <a:pt x="617863" y="228981"/>
                  </a:cubicBezTo>
                  <a:cubicBezTo>
                    <a:pt x="0" y="137414"/>
                    <a:pt x="0" y="137414"/>
                    <a:pt x="0" y="137414"/>
                  </a:cubicBezTo>
                  <a:cubicBezTo>
                    <a:pt x="205902" y="618236"/>
                    <a:pt x="205902" y="618236"/>
                    <a:pt x="205902" y="618236"/>
                  </a:cubicBezTo>
                  <a:cubicBezTo>
                    <a:pt x="84297" y="793750"/>
                    <a:pt x="18733" y="992124"/>
                    <a:pt x="18733" y="1198245"/>
                  </a:cubicBezTo>
                  <a:cubicBezTo>
                    <a:pt x="18733" y="1862201"/>
                    <a:pt x="683427" y="2404110"/>
                    <a:pt x="1488615" y="2404110"/>
                  </a:cubicBezTo>
                  <a:cubicBezTo>
                    <a:pt x="6076066" y="2404110"/>
                    <a:pt x="6076066" y="2404110"/>
                    <a:pt x="6076066" y="2404110"/>
                  </a:cubicBezTo>
                  <a:cubicBezTo>
                    <a:pt x="6890621" y="2404110"/>
                    <a:pt x="7555307" y="1862201"/>
                    <a:pt x="7555307" y="1198245"/>
                  </a:cubicBezTo>
                  <a:cubicBezTo>
                    <a:pt x="7555307" y="541909"/>
                    <a:pt x="6890621" y="0"/>
                    <a:pt x="6076066" y="0"/>
                  </a:cubicBezTo>
                  <a:close/>
                </a:path>
              </a:pathLst>
            </a:custGeom>
            <a:solidFill>
              <a:srgbClr val="6E7075"/>
            </a:solidFill>
          </p:spPr>
        </p:sp>
      </p:grpSp>
      <p:grpSp>
        <p:nvGrpSpPr>
          <p:cNvPr name="Group 4" id="4"/>
          <p:cNvGrpSpPr/>
          <p:nvPr/>
        </p:nvGrpSpPr>
        <p:grpSpPr>
          <a:xfrm rot="0">
            <a:off x="9917927" y="1028700"/>
            <a:ext cx="5669398" cy="1735689"/>
            <a:chOff x="0" y="0"/>
            <a:chExt cx="7840849" cy="2400480"/>
          </a:xfrm>
        </p:grpSpPr>
        <p:sp>
          <p:nvSpPr>
            <p:cNvPr name="Freeform 5" id="5"/>
            <p:cNvSpPr/>
            <p:nvPr/>
          </p:nvSpPr>
          <p:spPr>
            <a:xfrm flipH="false" flipV="false" rot="0">
              <a:off x="0" y="0"/>
              <a:ext cx="7840672" cy="2400554"/>
            </a:xfrm>
            <a:custGeom>
              <a:avLst/>
              <a:gdLst/>
              <a:ahLst/>
              <a:cxnLst/>
              <a:rect r="r" b="b" t="t" l="l"/>
              <a:pathLst>
                <a:path h="2400554" w="7840672">
                  <a:moveTo>
                    <a:pt x="6397011" y="0"/>
                  </a:moveTo>
                  <a:cubicBezTo>
                    <a:pt x="1928181" y="0"/>
                    <a:pt x="1928181" y="0"/>
                    <a:pt x="1928181" y="0"/>
                  </a:cubicBezTo>
                  <a:cubicBezTo>
                    <a:pt x="1242907" y="0"/>
                    <a:pt x="658010" y="403860"/>
                    <a:pt x="520924" y="945007"/>
                  </a:cubicBezTo>
                  <a:cubicBezTo>
                    <a:pt x="0" y="1204087"/>
                    <a:pt x="0" y="1204087"/>
                    <a:pt x="0" y="1204087"/>
                  </a:cubicBezTo>
                  <a:cubicBezTo>
                    <a:pt x="520924" y="1447927"/>
                    <a:pt x="520924" y="1447927"/>
                    <a:pt x="520924" y="1447927"/>
                  </a:cubicBezTo>
                  <a:cubicBezTo>
                    <a:pt x="658010" y="1996567"/>
                    <a:pt x="1233768" y="2400554"/>
                    <a:pt x="1928181" y="2400554"/>
                  </a:cubicBezTo>
                  <a:cubicBezTo>
                    <a:pt x="6396858" y="2400554"/>
                    <a:pt x="6396858" y="2400554"/>
                    <a:pt x="6396858" y="2400554"/>
                  </a:cubicBezTo>
                  <a:cubicBezTo>
                    <a:pt x="7191953" y="2400554"/>
                    <a:pt x="7840672" y="1859534"/>
                    <a:pt x="7840672" y="1196467"/>
                  </a:cubicBezTo>
                  <a:cubicBezTo>
                    <a:pt x="7840672" y="533400"/>
                    <a:pt x="7191953" y="0"/>
                    <a:pt x="6397011" y="0"/>
                  </a:cubicBezTo>
                  <a:close/>
                </a:path>
              </a:pathLst>
            </a:custGeom>
            <a:solidFill>
              <a:srgbClr val="6E7075"/>
            </a:solidFill>
          </p:spPr>
        </p:sp>
      </p:grpSp>
      <p:grpSp>
        <p:nvGrpSpPr>
          <p:cNvPr name="Group 6" id="6"/>
          <p:cNvGrpSpPr/>
          <p:nvPr/>
        </p:nvGrpSpPr>
        <p:grpSpPr>
          <a:xfrm rot="0">
            <a:off x="10623935" y="4752973"/>
            <a:ext cx="1271832" cy="1273915"/>
            <a:chOff x="0" y="0"/>
            <a:chExt cx="1758960" cy="1761840"/>
          </a:xfrm>
        </p:grpSpPr>
        <p:sp>
          <p:nvSpPr>
            <p:cNvPr name="Freeform 7" id="7"/>
            <p:cNvSpPr/>
            <p:nvPr/>
          </p:nvSpPr>
          <p:spPr>
            <a:xfrm flipH="false" flipV="false" rot="0">
              <a:off x="0" y="0"/>
              <a:ext cx="1758950" cy="1761744"/>
            </a:xfrm>
            <a:custGeom>
              <a:avLst/>
              <a:gdLst/>
              <a:ahLst/>
              <a:cxnLst/>
              <a:rect r="r" b="b" t="t" l="l"/>
              <a:pathLst>
                <a:path h="1761744" w="1758950">
                  <a:moveTo>
                    <a:pt x="0" y="880872"/>
                  </a:moveTo>
                  <a:cubicBezTo>
                    <a:pt x="0" y="394462"/>
                    <a:pt x="393700" y="0"/>
                    <a:pt x="879475" y="0"/>
                  </a:cubicBezTo>
                  <a:cubicBezTo>
                    <a:pt x="1365250" y="0"/>
                    <a:pt x="1758950" y="394462"/>
                    <a:pt x="1758950" y="880872"/>
                  </a:cubicBezTo>
                  <a:cubicBezTo>
                    <a:pt x="1758950" y="1367282"/>
                    <a:pt x="1365250" y="1761744"/>
                    <a:pt x="879475" y="1761744"/>
                  </a:cubicBezTo>
                  <a:cubicBezTo>
                    <a:pt x="393700" y="1761744"/>
                    <a:pt x="0" y="1367409"/>
                    <a:pt x="0" y="880872"/>
                  </a:cubicBezTo>
                  <a:close/>
                </a:path>
              </a:pathLst>
            </a:custGeom>
            <a:solidFill>
              <a:srgbClr val="FFFFFF"/>
            </a:solidFill>
          </p:spPr>
        </p:sp>
      </p:grpSp>
      <p:grpSp>
        <p:nvGrpSpPr>
          <p:cNvPr name="Group 8" id="8"/>
          <p:cNvGrpSpPr/>
          <p:nvPr/>
        </p:nvGrpSpPr>
        <p:grpSpPr>
          <a:xfrm rot="0">
            <a:off x="10448421" y="1260368"/>
            <a:ext cx="1271832" cy="1274435"/>
            <a:chOff x="0" y="0"/>
            <a:chExt cx="1758960" cy="1762560"/>
          </a:xfrm>
        </p:grpSpPr>
        <p:sp>
          <p:nvSpPr>
            <p:cNvPr name="Freeform 9" id="9"/>
            <p:cNvSpPr/>
            <p:nvPr/>
          </p:nvSpPr>
          <p:spPr>
            <a:xfrm flipH="false" flipV="false" rot="0">
              <a:off x="0" y="0"/>
              <a:ext cx="1758950" cy="1762506"/>
            </a:xfrm>
            <a:custGeom>
              <a:avLst/>
              <a:gdLst/>
              <a:ahLst/>
              <a:cxnLst/>
              <a:rect r="r" b="b" t="t" l="l"/>
              <a:pathLst>
                <a:path h="1762506" w="1758950">
                  <a:moveTo>
                    <a:pt x="0" y="881253"/>
                  </a:moveTo>
                  <a:cubicBezTo>
                    <a:pt x="0" y="394589"/>
                    <a:pt x="393700" y="0"/>
                    <a:pt x="879475" y="0"/>
                  </a:cubicBezTo>
                  <a:cubicBezTo>
                    <a:pt x="1365250" y="0"/>
                    <a:pt x="1758950" y="394589"/>
                    <a:pt x="1758950" y="881253"/>
                  </a:cubicBezTo>
                  <a:cubicBezTo>
                    <a:pt x="1758950" y="1367917"/>
                    <a:pt x="1365250" y="1762506"/>
                    <a:pt x="879475" y="1762506"/>
                  </a:cubicBezTo>
                  <a:cubicBezTo>
                    <a:pt x="393700" y="1762506"/>
                    <a:pt x="0" y="1368044"/>
                    <a:pt x="0" y="881253"/>
                  </a:cubicBezTo>
                  <a:close/>
                </a:path>
              </a:pathLst>
            </a:custGeom>
            <a:solidFill>
              <a:srgbClr val="FFFFFF"/>
            </a:solidFill>
          </p:spPr>
        </p:sp>
      </p:grpSp>
      <p:grpSp>
        <p:nvGrpSpPr>
          <p:cNvPr name="Group 10" id="10"/>
          <p:cNvGrpSpPr/>
          <p:nvPr/>
        </p:nvGrpSpPr>
        <p:grpSpPr>
          <a:xfrm rot="0">
            <a:off x="-2343983" y="7089454"/>
            <a:ext cx="7092705" cy="709270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7075"/>
            </a:solidFill>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3" id="13"/>
          <p:cNvSpPr/>
          <p:nvPr/>
        </p:nvSpPr>
        <p:spPr>
          <a:xfrm flipH="false" flipV="false" rot="0">
            <a:off x="4035366" y="8511995"/>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2017533" y="-2191570"/>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0606197" y="7943128"/>
            <a:ext cx="5386711" cy="1738292"/>
            <a:chOff x="0" y="0"/>
            <a:chExt cx="7449889" cy="2404080"/>
          </a:xfrm>
        </p:grpSpPr>
        <p:sp>
          <p:nvSpPr>
            <p:cNvPr name="Freeform 16" id="16"/>
            <p:cNvSpPr/>
            <p:nvPr/>
          </p:nvSpPr>
          <p:spPr>
            <a:xfrm flipH="false" flipV="false" rot="0">
              <a:off x="0" y="0"/>
              <a:ext cx="7449922" cy="2404110"/>
            </a:xfrm>
            <a:custGeom>
              <a:avLst/>
              <a:gdLst/>
              <a:ahLst/>
              <a:cxnLst/>
              <a:rect r="r" b="b" t="t" l="l"/>
              <a:pathLst>
                <a:path h="2404110" w="7449922">
                  <a:moveTo>
                    <a:pt x="5991314" y="0"/>
                  </a:moveTo>
                  <a:cubicBezTo>
                    <a:pt x="1467851" y="0"/>
                    <a:pt x="1467851" y="0"/>
                    <a:pt x="1467851" y="0"/>
                  </a:cubicBezTo>
                  <a:cubicBezTo>
                    <a:pt x="1153993" y="0"/>
                    <a:pt x="849371" y="83947"/>
                    <a:pt x="609244" y="228981"/>
                  </a:cubicBezTo>
                  <a:cubicBezTo>
                    <a:pt x="0" y="137414"/>
                    <a:pt x="0" y="137414"/>
                    <a:pt x="0" y="137414"/>
                  </a:cubicBezTo>
                  <a:cubicBezTo>
                    <a:pt x="203030" y="618236"/>
                    <a:pt x="203030" y="618236"/>
                    <a:pt x="203030" y="618236"/>
                  </a:cubicBezTo>
                  <a:cubicBezTo>
                    <a:pt x="83121" y="793750"/>
                    <a:pt x="18471" y="992124"/>
                    <a:pt x="18471" y="1198245"/>
                  </a:cubicBezTo>
                  <a:cubicBezTo>
                    <a:pt x="18471" y="1862201"/>
                    <a:pt x="673894" y="2404110"/>
                    <a:pt x="1467851" y="2404110"/>
                  </a:cubicBezTo>
                  <a:cubicBezTo>
                    <a:pt x="5991314" y="2404110"/>
                    <a:pt x="5991314" y="2404110"/>
                    <a:pt x="5991314" y="2404110"/>
                  </a:cubicBezTo>
                  <a:cubicBezTo>
                    <a:pt x="6794506" y="2404110"/>
                    <a:pt x="7449922" y="1862201"/>
                    <a:pt x="7449922" y="1198245"/>
                  </a:cubicBezTo>
                  <a:cubicBezTo>
                    <a:pt x="7449922" y="541909"/>
                    <a:pt x="6794506" y="0"/>
                    <a:pt x="5991314" y="0"/>
                  </a:cubicBezTo>
                  <a:close/>
                </a:path>
              </a:pathLst>
            </a:custGeom>
            <a:solidFill>
              <a:srgbClr val="6E7075"/>
            </a:solidFill>
          </p:spPr>
        </p:sp>
      </p:grpSp>
      <p:grpSp>
        <p:nvGrpSpPr>
          <p:cNvPr name="Group 17" id="17"/>
          <p:cNvGrpSpPr/>
          <p:nvPr/>
        </p:nvGrpSpPr>
        <p:grpSpPr>
          <a:xfrm rot="0">
            <a:off x="10842551" y="8175316"/>
            <a:ext cx="1271832" cy="1273915"/>
            <a:chOff x="0" y="0"/>
            <a:chExt cx="1758960" cy="1761840"/>
          </a:xfrm>
        </p:grpSpPr>
        <p:sp>
          <p:nvSpPr>
            <p:cNvPr name="Freeform 18" id="18"/>
            <p:cNvSpPr/>
            <p:nvPr/>
          </p:nvSpPr>
          <p:spPr>
            <a:xfrm flipH="false" flipV="false" rot="0">
              <a:off x="0" y="0"/>
              <a:ext cx="1758950" cy="1761744"/>
            </a:xfrm>
            <a:custGeom>
              <a:avLst/>
              <a:gdLst/>
              <a:ahLst/>
              <a:cxnLst/>
              <a:rect r="r" b="b" t="t" l="l"/>
              <a:pathLst>
                <a:path h="1761744" w="1758950">
                  <a:moveTo>
                    <a:pt x="0" y="880872"/>
                  </a:moveTo>
                  <a:cubicBezTo>
                    <a:pt x="0" y="394462"/>
                    <a:pt x="393700" y="0"/>
                    <a:pt x="879475" y="0"/>
                  </a:cubicBezTo>
                  <a:cubicBezTo>
                    <a:pt x="1365250" y="0"/>
                    <a:pt x="1758950" y="394462"/>
                    <a:pt x="1758950" y="880872"/>
                  </a:cubicBezTo>
                  <a:cubicBezTo>
                    <a:pt x="1758950" y="1367282"/>
                    <a:pt x="1365250" y="1761744"/>
                    <a:pt x="879475" y="1761744"/>
                  </a:cubicBezTo>
                  <a:cubicBezTo>
                    <a:pt x="393700" y="1761744"/>
                    <a:pt x="0" y="1367409"/>
                    <a:pt x="0" y="880872"/>
                  </a:cubicBezTo>
                  <a:close/>
                </a:path>
              </a:pathLst>
            </a:custGeom>
            <a:solidFill>
              <a:srgbClr val="FFFFFF"/>
            </a:solidFill>
          </p:spPr>
        </p:sp>
      </p:grpSp>
      <p:grpSp>
        <p:nvGrpSpPr>
          <p:cNvPr name="Group 19" id="19"/>
          <p:cNvGrpSpPr/>
          <p:nvPr/>
        </p:nvGrpSpPr>
        <p:grpSpPr>
          <a:xfrm rot="0">
            <a:off x="2852340" y="1029741"/>
            <a:ext cx="5669398" cy="1735689"/>
            <a:chOff x="0" y="0"/>
            <a:chExt cx="7840849" cy="2400480"/>
          </a:xfrm>
        </p:grpSpPr>
        <p:sp>
          <p:nvSpPr>
            <p:cNvPr name="Freeform 20" id="20"/>
            <p:cNvSpPr/>
            <p:nvPr/>
          </p:nvSpPr>
          <p:spPr>
            <a:xfrm flipH="false" flipV="false" rot="0">
              <a:off x="0" y="0"/>
              <a:ext cx="7840672" cy="2400554"/>
            </a:xfrm>
            <a:custGeom>
              <a:avLst/>
              <a:gdLst/>
              <a:ahLst/>
              <a:cxnLst/>
              <a:rect r="r" b="b" t="t" l="l"/>
              <a:pathLst>
                <a:path h="2400554" w="7840672">
                  <a:moveTo>
                    <a:pt x="6397011" y="0"/>
                  </a:moveTo>
                  <a:cubicBezTo>
                    <a:pt x="1928181" y="0"/>
                    <a:pt x="1928181" y="0"/>
                    <a:pt x="1928181" y="0"/>
                  </a:cubicBezTo>
                  <a:cubicBezTo>
                    <a:pt x="1242907" y="0"/>
                    <a:pt x="658010" y="403860"/>
                    <a:pt x="520924" y="945007"/>
                  </a:cubicBezTo>
                  <a:cubicBezTo>
                    <a:pt x="0" y="1204087"/>
                    <a:pt x="0" y="1204087"/>
                    <a:pt x="0" y="1204087"/>
                  </a:cubicBezTo>
                  <a:cubicBezTo>
                    <a:pt x="520924" y="1447927"/>
                    <a:pt x="520924" y="1447927"/>
                    <a:pt x="520924" y="1447927"/>
                  </a:cubicBezTo>
                  <a:cubicBezTo>
                    <a:pt x="658010" y="1996567"/>
                    <a:pt x="1233768" y="2400554"/>
                    <a:pt x="1928181" y="2400554"/>
                  </a:cubicBezTo>
                  <a:cubicBezTo>
                    <a:pt x="6396858" y="2400554"/>
                    <a:pt x="6396858" y="2400554"/>
                    <a:pt x="6396858" y="2400554"/>
                  </a:cubicBezTo>
                  <a:cubicBezTo>
                    <a:pt x="7191953" y="2400554"/>
                    <a:pt x="7840672" y="1859534"/>
                    <a:pt x="7840672" y="1196467"/>
                  </a:cubicBezTo>
                  <a:cubicBezTo>
                    <a:pt x="7840672" y="533400"/>
                    <a:pt x="7191953" y="0"/>
                    <a:pt x="6397011" y="0"/>
                  </a:cubicBezTo>
                  <a:close/>
                </a:path>
              </a:pathLst>
            </a:custGeom>
            <a:solidFill>
              <a:srgbClr val="6E7075"/>
            </a:solidFill>
          </p:spPr>
        </p:sp>
      </p:grpSp>
      <p:grpSp>
        <p:nvGrpSpPr>
          <p:cNvPr name="Group 21" id="21"/>
          <p:cNvGrpSpPr/>
          <p:nvPr/>
        </p:nvGrpSpPr>
        <p:grpSpPr>
          <a:xfrm rot="0">
            <a:off x="3382834" y="1261409"/>
            <a:ext cx="1271832" cy="1274435"/>
            <a:chOff x="0" y="0"/>
            <a:chExt cx="1758960" cy="1762560"/>
          </a:xfrm>
        </p:grpSpPr>
        <p:sp>
          <p:nvSpPr>
            <p:cNvPr name="Freeform 22" id="22"/>
            <p:cNvSpPr/>
            <p:nvPr/>
          </p:nvSpPr>
          <p:spPr>
            <a:xfrm flipH="false" flipV="false" rot="0">
              <a:off x="0" y="0"/>
              <a:ext cx="1758950" cy="1762506"/>
            </a:xfrm>
            <a:custGeom>
              <a:avLst/>
              <a:gdLst/>
              <a:ahLst/>
              <a:cxnLst/>
              <a:rect r="r" b="b" t="t" l="l"/>
              <a:pathLst>
                <a:path h="1762506" w="1758950">
                  <a:moveTo>
                    <a:pt x="0" y="881253"/>
                  </a:moveTo>
                  <a:cubicBezTo>
                    <a:pt x="0" y="394589"/>
                    <a:pt x="393700" y="0"/>
                    <a:pt x="879475" y="0"/>
                  </a:cubicBezTo>
                  <a:cubicBezTo>
                    <a:pt x="1365250" y="0"/>
                    <a:pt x="1758950" y="394589"/>
                    <a:pt x="1758950" y="881253"/>
                  </a:cubicBezTo>
                  <a:cubicBezTo>
                    <a:pt x="1758950" y="1367917"/>
                    <a:pt x="1365250" y="1762506"/>
                    <a:pt x="879475" y="1762506"/>
                  </a:cubicBezTo>
                  <a:cubicBezTo>
                    <a:pt x="393700" y="1762506"/>
                    <a:pt x="0" y="1368044"/>
                    <a:pt x="0" y="881253"/>
                  </a:cubicBezTo>
                  <a:close/>
                </a:path>
              </a:pathLst>
            </a:custGeom>
            <a:solidFill>
              <a:srgbClr val="FFFFFF"/>
            </a:solidFill>
          </p:spPr>
        </p:sp>
      </p:grpSp>
      <p:sp>
        <p:nvSpPr>
          <p:cNvPr name="AutoShape 23" id="23"/>
          <p:cNvSpPr/>
          <p:nvPr/>
        </p:nvSpPr>
        <p:spPr>
          <a:xfrm>
            <a:off x="8400819" y="1490313"/>
            <a:ext cx="1985756" cy="7254"/>
          </a:xfrm>
          <a:prstGeom prst="line">
            <a:avLst/>
          </a:prstGeom>
          <a:ln cap="flat" w="38100">
            <a:solidFill>
              <a:srgbClr val="000000"/>
            </a:solidFill>
            <a:prstDash val="solid"/>
            <a:headEnd type="none" len="sm" w="sm"/>
            <a:tailEnd type="arrow" len="sm" w="med"/>
          </a:ln>
        </p:spPr>
      </p:sp>
      <p:sp>
        <p:nvSpPr>
          <p:cNvPr name="AutoShape 24" id="24"/>
          <p:cNvSpPr/>
          <p:nvPr/>
        </p:nvSpPr>
        <p:spPr>
          <a:xfrm flipH="true" flipV="true">
            <a:off x="8482180" y="2131844"/>
            <a:ext cx="1831031" cy="6616"/>
          </a:xfrm>
          <a:prstGeom prst="line">
            <a:avLst/>
          </a:prstGeom>
          <a:ln cap="flat" w="38100">
            <a:solidFill>
              <a:srgbClr val="000000"/>
            </a:solidFill>
            <a:prstDash val="solid"/>
            <a:headEnd type="none" len="sm" w="sm"/>
            <a:tailEnd type="arrow" len="sm" w="med"/>
          </a:ln>
        </p:spPr>
      </p:sp>
      <p:sp>
        <p:nvSpPr>
          <p:cNvPr name="AutoShape 25" id="25"/>
          <p:cNvSpPr/>
          <p:nvPr/>
        </p:nvSpPr>
        <p:spPr>
          <a:xfrm flipH="true">
            <a:off x="13107708" y="2764389"/>
            <a:ext cx="15502" cy="1836317"/>
          </a:xfrm>
          <a:prstGeom prst="line">
            <a:avLst/>
          </a:prstGeom>
          <a:ln cap="flat" w="38100">
            <a:solidFill>
              <a:srgbClr val="000000"/>
            </a:solidFill>
            <a:prstDash val="solid"/>
            <a:headEnd type="none" len="sm" w="sm"/>
            <a:tailEnd type="arrow" len="sm" w="med"/>
          </a:ln>
        </p:spPr>
      </p:sp>
      <p:sp>
        <p:nvSpPr>
          <p:cNvPr name="AutoShape 26" id="26"/>
          <p:cNvSpPr/>
          <p:nvPr/>
        </p:nvSpPr>
        <p:spPr>
          <a:xfrm>
            <a:off x="13107708" y="6338999"/>
            <a:ext cx="0" cy="1604129"/>
          </a:xfrm>
          <a:prstGeom prst="line">
            <a:avLst/>
          </a:prstGeom>
          <a:ln cap="flat" w="38100">
            <a:solidFill>
              <a:srgbClr val="000000"/>
            </a:solidFill>
            <a:prstDash val="solid"/>
            <a:headEnd type="none" len="sm" w="sm"/>
            <a:tailEnd type="arrow" len="sm" w="med"/>
          </a:ln>
        </p:spPr>
      </p:sp>
      <p:sp>
        <p:nvSpPr>
          <p:cNvPr name="Freeform 27" id="27"/>
          <p:cNvSpPr/>
          <p:nvPr/>
        </p:nvSpPr>
        <p:spPr>
          <a:xfrm flipH="false" flipV="false" rot="0">
            <a:off x="10750514" y="1467425"/>
            <a:ext cx="667647" cy="766310"/>
          </a:xfrm>
          <a:custGeom>
            <a:avLst/>
            <a:gdLst/>
            <a:ahLst/>
            <a:cxnLst/>
            <a:rect r="r" b="b" t="t" l="l"/>
            <a:pathLst>
              <a:path h="766310" w="667647">
                <a:moveTo>
                  <a:pt x="0" y="0"/>
                </a:moveTo>
                <a:lnTo>
                  <a:pt x="667647" y="0"/>
                </a:lnTo>
                <a:lnTo>
                  <a:pt x="667647" y="766309"/>
                </a:lnTo>
                <a:lnTo>
                  <a:pt x="0" y="7663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0">
            <a:off x="16165902" y="2131844"/>
            <a:ext cx="710485" cy="764991"/>
          </a:xfrm>
          <a:custGeom>
            <a:avLst/>
            <a:gdLst/>
            <a:ahLst/>
            <a:cxnLst/>
            <a:rect r="r" b="b" t="t" l="l"/>
            <a:pathLst>
              <a:path h="764991" w="710485">
                <a:moveTo>
                  <a:pt x="0" y="0"/>
                </a:moveTo>
                <a:lnTo>
                  <a:pt x="710485" y="0"/>
                </a:lnTo>
                <a:lnTo>
                  <a:pt x="710485" y="764991"/>
                </a:lnTo>
                <a:lnTo>
                  <a:pt x="0" y="7649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16063575" y="1075627"/>
            <a:ext cx="787973" cy="843880"/>
          </a:xfrm>
          <a:custGeom>
            <a:avLst/>
            <a:gdLst/>
            <a:ahLst/>
            <a:cxnLst/>
            <a:rect r="r" b="b" t="t" l="l"/>
            <a:pathLst>
              <a:path h="843880" w="787973">
                <a:moveTo>
                  <a:pt x="0" y="0"/>
                </a:moveTo>
                <a:lnTo>
                  <a:pt x="787973" y="0"/>
                </a:lnTo>
                <a:lnTo>
                  <a:pt x="787973" y="843880"/>
                </a:lnTo>
                <a:lnTo>
                  <a:pt x="0" y="8438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false" flipV="false" rot="0">
            <a:off x="10852291" y="4973331"/>
            <a:ext cx="942798" cy="833198"/>
          </a:xfrm>
          <a:custGeom>
            <a:avLst/>
            <a:gdLst/>
            <a:ahLst/>
            <a:cxnLst/>
            <a:rect r="r" b="b" t="t" l="l"/>
            <a:pathLst>
              <a:path h="833198" w="942798">
                <a:moveTo>
                  <a:pt x="0" y="0"/>
                </a:moveTo>
                <a:lnTo>
                  <a:pt x="942798" y="0"/>
                </a:lnTo>
                <a:lnTo>
                  <a:pt x="942798" y="833198"/>
                </a:lnTo>
                <a:lnTo>
                  <a:pt x="0" y="8331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1" id="31"/>
          <p:cNvSpPr/>
          <p:nvPr/>
        </p:nvSpPr>
        <p:spPr>
          <a:xfrm flipH="false" flipV="false" rot="0">
            <a:off x="11059094" y="8349891"/>
            <a:ext cx="980637" cy="821283"/>
          </a:xfrm>
          <a:custGeom>
            <a:avLst/>
            <a:gdLst/>
            <a:ahLst/>
            <a:cxnLst/>
            <a:rect r="r" b="b" t="t" l="l"/>
            <a:pathLst>
              <a:path h="821283" w="980637">
                <a:moveTo>
                  <a:pt x="0" y="0"/>
                </a:moveTo>
                <a:lnTo>
                  <a:pt x="980637" y="0"/>
                </a:lnTo>
                <a:lnTo>
                  <a:pt x="980637" y="821284"/>
                </a:lnTo>
                <a:lnTo>
                  <a:pt x="0" y="82128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2" id="32"/>
          <p:cNvSpPr/>
          <p:nvPr/>
        </p:nvSpPr>
        <p:spPr>
          <a:xfrm flipH="false" flipV="false" rot="0">
            <a:off x="16070115" y="4616074"/>
            <a:ext cx="765150" cy="773856"/>
          </a:xfrm>
          <a:custGeom>
            <a:avLst/>
            <a:gdLst/>
            <a:ahLst/>
            <a:cxnLst/>
            <a:rect r="r" b="b" t="t" l="l"/>
            <a:pathLst>
              <a:path h="773856" w="765150">
                <a:moveTo>
                  <a:pt x="0" y="0"/>
                </a:moveTo>
                <a:lnTo>
                  <a:pt x="765150" y="0"/>
                </a:lnTo>
                <a:lnTo>
                  <a:pt x="765150" y="773856"/>
                </a:lnTo>
                <a:lnTo>
                  <a:pt x="0" y="77385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3" id="33"/>
          <p:cNvSpPr/>
          <p:nvPr/>
        </p:nvSpPr>
        <p:spPr>
          <a:xfrm flipH="false" flipV="false" rot="0">
            <a:off x="9417000" y="5490900"/>
            <a:ext cx="817472" cy="778828"/>
          </a:xfrm>
          <a:custGeom>
            <a:avLst/>
            <a:gdLst/>
            <a:ahLst/>
            <a:cxnLst/>
            <a:rect r="r" b="b" t="t" l="l"/>
            <a:pathLst>
              <a:path h="778828" w="817472">
                <a:moveTo>
                  <a:pt x="0" y="0"/>
                </a:moveTo>
                <a:lnTo>
                  <a:pt x="817473" y="0"/>
                </a:lnTo>
                <a:lnTo>
                  <a:pt x="817473" y="778828"/>
                </a:lnTo>
                <a:lnTo>
                  <a:pt x="0" y="77882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4" id="34"/>
          <p:cNvSpPr/>
          <p:nvPr/>
        </p:nvSpPr>
        <p:spPr>
          <a:xfrm flipH="false" flipV="false" rot="0">
            <a:off x="3557682" y="1511329"/>
            <a:ext cx="922137" cy="774595"/>
          </a:xfrm>
          <a:custGeom>
            <a:avLst/>
            <a:gdLst/>
            <a:ahLst/>
            <a:cxnLst/>
            <a:rect r="r" b="b" t="t" l="l"/>
            <a:pathLst>
              <a:path h="774595" w="922137">
                <a:moveTo>
                  <a:pt x="0" y="0"/>
                </a:moveTo>
                <a:lnTo>
                  <a:pt x="922137" y="0"/>
                </a:lnTo>
                <a:lnTo>
                  <a:pt x="922137" y="774596"/>
                </a:lnTo>
                <a:lnTo>
                  <a:pt x="0" y="77459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35" id="35"/>
          <p:cNvSpPr txBox="true"/>
          <p:nvPr/>
        </p:nvSpPr>
        <p:spPr>
          <a:xfrm rot="0">
            <a:off x="3445309" y="4878081"/>
            <a:ext cx="5704047" cy="897713"/>
          </a:xfrm>
          <a:prstGeom prst="rect">
            <a:avLst/>
          </a:prstGeom>
        </p:spPr>
        <p:txBody>
          <a:bodyPr anchor="t" rtlCol="false" tIns="0" lIns="0" bIns="0" rIns="0">
            <a:spAutoFit/>
          </a:bodyPr>
          <a:lstStyle/>
          <a:p>
            <a:pPr algn="l" marL="0" indent="0" lvl="0">
              <a:lnSpc>
                <a:spcPts val="7332"/>
              </a:lnSpc>
              <a:spcBef>
                <a:spcPct val="0"/>
              </a:spcBef>
            </a:pPr>
            <a:r>
              <a:rPr lang="en-US" sz="5313" spc="520">
                <a:solidFill>
                  <a:srgbClr val="231F20"/>
                </a:solidFill>
                <a:latin typeface="TT Drugs"/>
                <a:ea typeface="TT Drugs"/>
                <a:cs typeface="TT Drugs"/>
                <a:sym typeface="TT Drugs"/>
              </a:rPr>
              <a:t>Arquitectura</a:t>
            </a:r>
          </a:p>
        </p:txBody>
      </p:sp>
      <p:sp>
        <p:nvSpPr>
          <p:cNvPr name="TextBox 36" id="36"/>
          <p:cNvSpPr txBox="true"/>
          <p:nvPr/>
        </p:nvSpPr>
        <p:spPr>
          <a:xfrm rot="0">
            <a:off x="12025053" y="1284884"/>
            <a:ext cx="2676691" cy="992292"/>
          </a:xfrm>
          <a:prstGeom prst="rect">
            <a:avLst/>
          </a:prstGeom>
        </p:spPr>
        <p:txBody>
          <a:bodyPr anchor="t" rtlCol="false" tIns="0" lIns="0" bIns="0" rIns="0">
            <a:spAutoFit/>
          </a:bodyPr>
          <a:lstStyle/>
          <a:p>
            <a:pPr algn="l">
              <a:lnSpc>
                <a:spcPts val="5302"/>
              </a:lnSpc>
            </a:pPr>
            <a:r>
              <a:rPr lang="en-US" sz="3842" spc="38" b="true">
                <a:solidFill>
                  <a:srgbClr val="FFFFFF"/>
                </a:solidFill>
                <a:latin typeface="TT Drugs Bold"/>
                <a:ea typeface="TT Drugs Bold"/>
                <a:cs typeface="TT Drugs Bold"/>
                <a:sym typeface="TT Drugs Bold"/>
              </a:rPr>
              <a:t>Frontend</a:t>
            </a:r>
          </a:p>
          <a:p>
            <a:pPr algn="l" marL="0" indent="0" lvl="0">
              <a:lnSpc>
                <a:spcPts val="2542"/>
              </a:lnSpc>
              <a:spcBef>
                <a:spcPct val="0"/>
              </a:spcBef>
            </a:pPr>
            <a:r>
              <a:rPr lang="en-US" b="true" sz="1842" spc="18">
                <a:solidFill>
                  <a:srgbClr val="FFFFFF"/>
                </a:solidFill>
                <a:latin typeface="TT Drugs Bold"/>
                <a:ea typeface="TT Drugs Bold"/>
                <a:cs typeface="TT Drugs Bold"/>
                <a:sym typeface="TT Drugs Bold"/>
              </a:rPr>
              <a:t>(Interfaz Visual)</a:t>
            </a:r>
          </a:p>
        </p:txBody>
      </p:sp>
      <p:sp>
        <p:nvSpPr>
          <p:cNvPr name="TextBox 37" id="37"/>
          <p:cNvSpPr txBox="true"/>
          <p:nvPr/>
        </p:nvSpPr>
        <p:spPr>
          <a:xfrm rot="0">
            <a:off x="12228683" y="8129257"/>
            <a:ext cx="3841432" cy="1306617"/>
          </a:xfrm>
          <a:prstGeom prst="rect">
            <a:avLst/>
          </a:prstGeom>
        </p:spPr>
        <p:txBody>
          <a:bodyPr anchor="t" rtlCol="false" tIns="0" lIns="0" bIns="0" rIns="0">
            <a:spAutoFit/>
          </a:bodyPr>
          <a:lstStyle/>
          <a:p>
            <a:pPr algn="l">
              <a:lnSpc>
                <a:spcPts val="5302"/>
              </a:lnSpc>
            </a:pPr>
            <a:r>
              <a:rPr lang="en-US" sz="3842" spc="38" b="true">
                <a:solidFill>
                  <a:srgbClr val="FFFFFF"/>
                </a:solidFill>
                <a:latin typeface="TT Drugs Bold"/>
                <a:ea typeface="TT Drugs Bold"/>
                <a:cs typeface="TT Drugs Bold"/>
                <a:sym typeface="TT Drugs Bold"/>
              </a:rPr>
              <a:t>Base de Datos   </a:t>
            </a:r>
          </a:p>
          <a:p>
            <a:pPr algn="l">
              <a:lnSpc>
                <a:spcPts val="2542"/>
              </a:lnSpc>
            </a:pPr>
            <a:r>
              <a:rPr lang="en-US" sz="1842" spc="18" b="true">
                <a:solidFill>
                  <a:srgbClr val="FFFFFF"/>
                </a:solidFill>
                <a:latin typeface="TT Drugs Bold"/>
                <a:ea typeface="TT Drugs Bold"/>
                <a:cs typeface="TT Drugs Bold"/>
                <a:sym typeface="TT Drugs Bold"/>
              </a:rPr>
              <a:t>              </a:t>
            </a:r>
            <a:r>
              <a:rPr lang="en-US" sz="1842" spc="18" b="true">
                <a:solidFill>
                  <a:srgbClr val="FFFFFF"/>
                </a:solidFill>
                <a:latin typeface="TT Drugs Bold"/>
                <a:ea typeface="TT Drugs Bold"/>
                <a:cs typeface="TT Drugs Bold"/>
                <a:sym typeface="TT Drugs Bold"/>
              </a:rPr>
              <a:t>(Servidor)</a:t>
            </a:r>
          </a:p>
          <a:p>
            <a:pPr algn="l" marL="0" indent="0" lvl="0">
              <a:lnSpc>
                <a:spcPts val="2542"/>
              </a:lnSpc>
              <a:spcBef>
                <a:spcPct val="0"/>
              </a:spcBef>
            </a:pPr>
            <a:r>
              <a:rPr lang="en-US" b="true" sz="1842" spc="18">
                <a:solidFill>
                  <a:srgbClr val="FFFFFF"/>
                </a:solidFill>
                <a:latin typeface="TT Drugs Bold"/>
                <a:ea typeface="TT Drugs Bold"/>
                <a:cs typeface="TT Drugs Bold"/>
                <a:sym typeface="TT Drugs Bold"/>
              </a:rPr>
              <a:t>         Almacenamiento</a:t>
            </a:r>
          </a:p>
        </p:txBody>
      </p:sp>
      <p:sp>
        <p:nvSpPr>
          <p:cNvPr name="TextBox 38" id="38"/>
          <p:cNvSpPr txBox="true"/>
          <p:nvPr/>
        </p:nvSpPr>
        <p:spPr>
          <a:xfrm rot="0">
            <a:off x="12228683" y="4724737"/>
            <a:ext cx="2931115" cy="1306617"/>
          </a:xfrm>
          <a:prstGeom prst="rect">
            <a:avLst/>
          </a:prstGeom>
        </p:spPr>
        <p:txBody>
          <a:bodyPr anchor="t" rtlCol="false" tIns="0" lIns="0" bIns="0" rIns="0">
            <a:spAutoFit/>
          </a:bodyPr>
          <a:lstStyle/>
          <a:p>
            <a:pPr algn="l">
              <a:lnSpc>
                <a:spcPts val="5302"/>
              </a:lnSpc>
            </a:pPr>
            <a:r>
              <a:rPr lang="en-US" sz="3842" spc="38" b="true">
                <a:solidFill>
                  <a:srgbClr val="FFFFFF"/>
                </a:solidFill>
                <a:latin typeface="TT Drugs Bold"/>
                <a:ea typeface="TT Drugs Bold"/>
                <a:cs typeface="TT Drugs Bold"/>
                <a:sym typeface="TT Drugs Bold"/>
              </a:rPr>
              <a:t>  Backend</a:t>
            </a:r>
          </a:p>
          <a:p>
            <a:pPr algn="l">
              <a:lnSpc>
                <a:spcPts val="2542"/>
              </a:lnSpc>
            </a:pPr>
            <a:r>
              <a:rPr lang="en-US" sz="1842" spc="18" b="true">
                <a:solidFill>
                  <a:srgbClr val="FFFFFF"/>
                </a:solidFill>
                <a:latin typeface="TT Drugs Bold"/>
                <a:ea typeface="TT Drugs Bold"/>
                <a:cs typeface="TT Drugs Bold"/>
                <a:sym typeface="TT Drugs Bold"/>
              </a:rPr>
              <a:t>         </a:t>
            </a:r>
            <a:r>
              <a:rPr lang="en-US" sz="1842" spc="18" b="true">
                <a:solidFill>
                  <a:srgbClr val="FFFFFF"/>
                </a:solidFill>
                <a:latin typeface="TT Drugs Bold"/>
                <a:ea typeface="TT Drugs Bold"/>
                <a:cs typeface="TT Drugs Bold"/>
                <a:sym typeface="TT Drugs Bold"/>
              </a:rPr>
              <a:t>(Servidor )</a:t>
            </a:r>
          </a:p>
          <a:p>
            <a:pPr algn="l" marL="0" indent="0" lvl="0">
              <a:lnSpc>
                <a:spcPts val="2542"/>
              </a:lnSpc>
              <a:spcBef>
                <a:spcPct val="0"/>
              </a:spcBef>
            </a:pPr>
            <a:r>
              <a:rPr lang="en-US" b="true" sz="1842" spc="18">
                <a:solidFill>
                  <a:srgbClr val="FFFFFF"/>
                </a:solidFill>
                <a:latin typeface="TT Drugs Bold"/>
                <a:ea typeface="TT Drugs Bold"/>
                <a:cs typeface="TT Drugs Bold"/>
                <a:sym typeface="TT Drugs Bold"/>
              </a:rPr>
              <a:t>Logística de negocio</a:t>
            </a:r>
          </a:p>
        </p:txBody>
      </p:sp>
      <p:sp>
        <p:nvSpPr>
          <p:cNvPr name="TextBox 39" id="39"/>
          <p:cNvSpPr txBox="true"/>
          <p:nvPr/>
        </p:nvSpPr>
        <p:spPr>
          <a:xfrm rot="0">
            <a:off x="4958986" y="1362299"/>
            <a:ext cx="2676691" cy="992292"/>
          </a:xfrm>
          <a:prstGeom prst="rect">
            <a:avLst/>
          </a:prstGeom>
        </p:spPr>
        <p:txBody>
          <a:bodyPr anchor="t" rtlCol="false" tIns="0" lIns="0" bIns="0" rIns="0">
            <a:spAutoFit/>
          </a:bodyPr>
          <a:lstStyle/>
          <a:p>
            <a:pPr algn="l">
              <a:lnSpc>
                <a:spcPts val="5302"/>
              </a:lnSpc>
            </a:pPr>
            <a:r>
              <a:rPr lang="en-US" sz="3842" spc="38" b="true">
                <a:solidFill>
                  <a:srgbClr val="FFFFFF"/>
                </a:solidFill>
                <a:latin typeface="TT Drugs Bold"/>
                <a:ea typeface="TT Drugs Bold"/>
                <a:cs typeface="TT Drugs Bold"/>
                <a:sym typeface="TT Drugs Bold"/>
              </a:rPr>
              <a:t>Usuario</a:t>
            </a:r>
          </a:p>
          <a:p>
            <a:pPr algn="l" marL="0" indent="0" lvl="0">
              <a:lnSpc>
                <a:spcPts val="2542"/>
              </a:lnSpc>
              <a:spcBef>
                <a:spcPct val="0"/>
              </a:spcBef>
            </a:pPr>
            <a:r>
              <a:rPr lang="en-US" b="true" sz="1842" spc="18">
                <a:solidFill>
                  <a:srgbClr val="FFFFFF"/>
                </a:solidFill>
                <a:latin typeface="TT Drugs Bold"/>
                <a:ea typeface="TT Drugs Bold"/>
                <a:cs typeface="TT Drugs Bold"/>
                <a:sym typeface="TT Drugs Bold"/>
              </a:rPr>
              <a:t>(Navegador Web)</a:t>
            </a:r>
          </a:p>
        </p:txBody>
      </p:sp>
      <p:sp>
        <p:nvSpPr>
          <p:cNvPr name="Freeform 40" id="40"/>
          <p:cNvSpPr/>
          <p:nvPr/>
        </p:nvSpPr>
        <p:spPr>
          <a:xfrm flipH="false" flipV="false" rot="0">
            <a:off x="16070115" y="5490900"/>
            <a:ext cx="866707" cy="765952"/>
          </a:xfrm>
          <a:custGeom>
            <a:avLst/>
            <a:gdLst/>
            <a:ahLst/>
            <a:cxnLst/>
            <a:rect r="r" b="b" t="t" l="l"/>
            <a:pathLst>
              <a:path h="765952" w="866707">
                <a:moveTo>
                  <a:pt x="0" y="0"/>
                </a:moveTo>
                <a:lnTo>
                  <a:pt x="866707" y="0"/>
                </a:lnTo>
                <a:lnTo>
                  <a:pt x="866707" y="765953"/>
                </a:lnTo>
                <a:lnTo>
                  <a:pt x="0" y="7659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1" id="41"/>
          <p:cNvSpPr/>
          <p:nvPr/>
        </p:nvSpPr>
        <p:spPr>
          <a:xfrm flipH="false" flipV="false" rot="0">
            <a:off x="9446258" y="4600707"/>
            <a:ext cx="633091" cy="699548"/>
          </a:xfrm>
          <a:custGeom>
            <a:avLst/>
            <a:gdLst/>
            <a:ahLst/>
            <a:cxnLst/>
            <a:rect r="r" b="b" t="t" l="l"/>
            <a:pathLst>
              <a:path h="699548" w="633091">
                <a:moveTo>
                  <a:pt x="0" y="0"/>
                </a:moveTo>
                <a:lnTo>
                  <a:pt x="633091" y="0"/>
                </a:lnTo>
                <a:lnTo>
                  <a:pt x="633091" y="699548"/>
                </a:lnTo>
                <a:lnTo>
                  <a:pt x="0" y="69954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558359" y="622310"/>
            <a:ext cx="1271832" cy="1274435"/>
            <a:chOff x="0" y="0"/>
            <a:chExt cx="1758960" cy="1762560"/>
          </a:xfrm>
        </p:grpSpPr>
        <p:sp>
          <p:nvSpPr>
            <p:cNvPr name="Freeform 3" id="3"/>
            <p:cNvSpPr/>
            <p:nvPr/>
          </p:nvSpPr>
          <p:spPr>
            <a:xfrm flipH="false" flipV="false" rot="0">
              <a:off x="0" y="0"/>
              <a:ext cx="1758950" cy="1762506"/>
            </a:xfrm>
            <a:custGeom>
              <a:avLst/>
              <a:gdLst/>
              <a:ahLst/>
              <a:cxnLst/>
              <a:rect r="r" b="b" t="t" l="l"/>
              <a:pathLst>
                <a:path h="1762506" w="1758950">
                  <a:moveTo>
                    <a:pt x="0" y="881253"/>
                  </a:moveTo>
                  <a:cubicBezTo>
                    <a:pt x="0" y="394589"/>
                    <a:pt x="393700" y="0"/>
                    <a:pt x="879475" y="0"/>
                  </a:cubicBezTo>
                  <a:cubicBezTo>
                    <a:pt x="1365250" y="0"/>
                    <a:pt x="1758950" y="394589"/>
                    <a:pt x="1758950" y="881253"/>
                  </a:cubicBezTo>
                  <a:cubicBezTo>
                    <a:pt x="1758950" y="1367917"/>
                    <a:pt x="1365250" y="1762506"/>
                    <a:pt x="879475" y="1762506"/>
                  </a:cubicBezTo>
                  <a:cubicBezTo>
                    <a:pt x="393700" y="1762506"/>
                    <a:pt x="0" y="1368044"/>
                    <a:pt x="0" y="881253"/>
                  </a:cubicBezTo>
                  <a:close/>
                </a:path>
              </a:pathLst>
            </a:custGeom>
            <a:solidFill>
              <a:srgbClr val="FFFFFF"/>
            </a:solidFill>
          </p:spPr>
        </p:sp>
      </p:grpSp>
      <p:grpSp>
        <p:nvGrpSpPr>
          <p:cNvPr name="Group 4" id="4"/>
          <p:cNvGrpSpPr/>
          <p:nvPr/>
        </p:nvGrpSpPr>
        <p:grpSpPr>
          <a:xfrm rot="0">
            <a:off x="-2343983" y="7089454"/>
            <a:ext cx="7092705" cy="709270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7075"/>
            </a:solidFill>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0">
            <a:off x="3611319" y="8045900"/>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017533" y="-2191570"/>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821519" y="3250337"/>
            <a:ext cx="1409299" cy="1617560"/>
          </a:xfrm>
          <a:custGeom>
            <a:avLst/>
            <a:gdLst/>
            <a:ahLst/>
            <a:cxnLst/>
            <a:rect r="r" b="b" t="t" l="l"/>
            <a:pathLst>
              <a:path h="1617560" w="1409299">
                <a:moveTo>
                  <a:pt x="0" y="0"/>
                </a:moveTo>
                <a:lnTo>
                  <a:pt x="1409300" y="0"/>
                </a:lnTo>
                <a:lnTo>
                  <a:pt x="1409300" y="1617560"/>
                </a:lnTo>
                <a:lnTo>
                  <a:pt x="0" y="16175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6981876" y="3215237"/>
            <a:ext cx="1534908" cy="1652660"/>
          </a:xfrm>
          <a:custGeom>
            <a:avLst/>
            <a:gdLst/>
            <a:ahLst/>
            <a:cxnLst/>
            <a:rect r="r" b="b" t="t" l="l"/>
            <a:pathLst>
              <a:path h="1652660" w="1534908">
                <a:moveTo>
                  <a:pt x="0" y="0"/>
                </a:moveTo>
                <a:lnTo>
                  <a:pt x="1534908" y="0"/>
                </a:lnTo>
                <a:lnTo>
                  <a:pt x="1534908" y="1652660"/>
                </a:lnTo>
                <a:lnTo>
                  <a:pt x="0" y="16526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4429054" y="3215237"/>
            <a:ext cx="1543172" cy="1652660"/>
          </a:xfrm>
          <a:custGeom>
            <a:avLst/>
            <a:gdLst/>
            <a:ahLst/>
            <a:cxnLst/>
            <a:rect r="r" b="b" t="t" l="l"/>
            <a:pathLst>
              <a:path h="1652660" w="1543172">
                <a:moveTo>
                  <a:pt x="0" y="0"/>
                </a:moveTo>
                <a:lnTo>
                  <a:pt x="1543172" y="0"/>
                </a:lnTo>
                <a:lnTo>
                  <a:pt x="1543172" y="1652660"/>
                </a:lnTo>
                <a:lnTo>
                  <a:pt x="0" y="16526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3756608" y="5901979"/>
            <a:ext cx="1873443" cy="1655655"/>
          </a:xfrm>
          <a:custGeom>
            <a:avLst/>
            <a:gdLst/>
            <a:ahLst/>
            <a:cxnLst/>
            <a:rect r="r" b="b" t="t" l="l"/>
            <a:pathLst>
              <a:path h="1655655" w="1873443">
                <a:moveTo>
                  <a:pt x="0" y="0"/>
                </a:moveTo>
                <a:lnTo>
                  <a:pt x="1873443" y="0"/>
                </a:lnTo>
                <a:lnTo>
                  <a:pt x="1873443" y="1655655"/>
                </a:lnTo>
                <a:lnTo>
                  <a:pt x="0" y="16556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1039098" y="5999787"/>
            <a:ext cx="1637029" cy="1655655"/>
          </a:xfrm>
          <a:custGeom>
            <a:avLst/>
            <a:gdLst/>
            <a:ahLst/>
            <a:cxnLst/>
            <a:rect r="r" b="b" t="t" l="l"/>
            <a:pathLst>
              <a:path h="1655655" w="1637029">
                <a:moveTo>
                  <a:pt x="0" y="0"/>
                </a:moveTo>
                <a:lnTo>
                  <a:pt x="1637029" y="0"/>
                </a:lnTo>
                <a:lnTo>
                  <a:pt x="1637029" y="1655656"/>
                </a:lnTo>
                <a:lnTo>
                  <a:pt x="0" y="165565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9432777" y="3200885"/>
            <a:ext cx="1734663" cy="1652660"/>
          </a:xfrm>
          <a:custGeom>
            <a:avLst/>
            <a:gdLst/>
            <a:ahLst/>
            <a:cxnLst/>
            <a:rect r="r" b="b" t="t" l="l"/>
            <a:pathLst>
              <a:path h="1652660" w="1734663">
                <a:moveTo>
                  <a:pt x="0" y="0"/>
                </a:moveTo>
                <a:lnTo>
                  <a:pt x="1734662" y="0"/>
                </a:lnTo>
                <a:lnTo>
                  <a:pt x="1734662" y="1652660"/>
                </a:lnTo>
                <a:lnTo>
                  <a:pt x="0" y="165266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3887702" y="5975882"/>
            <a:ext cx="2932139" cy="1652660"/>
          </a:xfrm>
          <a:custGeom>
            <a:avLst/>
            <a:gdLst/>
            <a:ahLst/>
            <a:cxnLst/>
            <a:rect r="r" b="b" t="t" l="l"/>
            <a:pathLst>
              <a:path h="1652660" w="2932139">
                <a:moveTo>
                  <a:pt x="0" y="0"/>
                </a:moveTo>
                <a:lnTo>
                  <a:pt x="2932140" y="0"/>
                </a:lnTo>
                <a:lnTo>
                  <a:pt x="2932140" y="1652660"/>
                </a:lnTo>
                <a:lnTo>
                  <a:pt x="0" y="165266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6" id="16"/>
          <p:cNvGrpSpPr/>
          <p:nvPr/>
        </p:nvGrpSpPr>
        <p:grpSpPr>
          <a:xfrm rot="0">
            <a:off x="14873216" y="-4400773"/>
            <a:ext cx="7092705" cy="709270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7075"/>
            </a:solidFill>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9" id="19"/>
          <p:cNvSpPr/>
          <p:nvPr/>
        </p:nvSpPr>
        <p:spPr>
          <a:xfrm flipH="false" flipV="false" rot="0">
            <a:off x="15273679" y="-645753"/>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2177089" y="3200885"/>
            <a:ext cx="2091068" cy="2091068"/>
          </a:xfrm>
          <a:custGeom>
            <a:avLst/>
            <a:gdLst/>
            <a:ahLst/>
            <a:cxnLst/>
            <a:rect r="r" b="b" t="t" l="l"/>
            <a:pathLst>
              <a:path h="2091068" w="2091068">
                <a:moveTo>
                  <a:pt x="0" y="0"/>
                </a:moveTo>
                <a:lnTo>
                  <a:pt x="2091068" y="0"/>
                </a:lnTo>
                <a:lnTo>
                  <a:pt x="2091068" y="2091068"/>
                </a:lnTo>
                <a:lnTo>
                  <a:pt x="0" y="209106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1" id="21"/>
          <p:cNvSpPr/>
          <p:nvPr/>
        </p:nvSpPr>
        <p:spPr>
          <a:xfrm flipH="false" flipV="false" rot="0">
            <a:off x="7953626" y="8261296"/>
            <a:ext cx="3419169" cy="1560384"/>
          </a:xfrm>
          <a:custGeom>
            <a:avLst/>
            <a:gdLst/>
            <a:ahLst/>
            <a:cxnLst/>
            <a:rect r="r" b="b" t="t" l="l"/>
            <a:pathLst>
              <a:path h="1560384" w="3419169">
                <a:moveTo>
                  <a:pt x="0" y="0"/>
                </a:moveTo>
                <a:lnTo>
                  <a:pt x="3419169" y="0"/>
                </a:lnTo>
                <a:lnTo>
                  <a:pt x="3419169" y="1560384"/>
                </a:lnTo>
                <a:lnTo>
                  <a:pt x="0" y="156038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2" id="22"/>
          <p:cNvSpPr/>
          <p:nvPr/>
        </p:nvSpPr>
        <p:spPr>
          <a:xfrm flipH="false" flipV="false" rot="0">
            <a:off x="7513369" y="5741216"/>
            <a:ext cx="2445247" cy="1977180"/>
          </a:xfrm>
          <a:custGeom>
            <a:avLst/>
            <a:gdLst/>
            <a:ahLst/>
            <a:cxnLst/>
            <a:rect r="r" b="b" t="t" l="l"/>
            <a:pathLst>
              <a:path h="1977180" w="2445247">
                <a:moveTo>
                  <a:pt x="0" y="0"/>
                </a:moveTo>
                <a:lnTo>
                  <a:pt x="2445247" y="0"/>
                </a:lnTo>
                <a:lnTo>
                  <a:pt x="2445247" y="1977180"/>
                </a:lnTo>
                <a:lnTo>
                  <a:pt x="0" y="1977180"/>
                </a:lnTo>
                <a:lnTo>
                  <a:pt x="0" y="0"/>
                </a:lnTo>
                <a:close/>
              </a:path>
            </a:pathLst>
          </a:custGeom>
          <a:blipFill>
            <a:blip r:embed="rId22"/>
            <a:stretch>
              <a:fillRect l="0" t="0" r="0" b="0"/>
            </a:stretch>
          </a:blipFill>
        </p:spPr>
      </p:sp>
      <p:sp>
        <p:nvSpPr>
          <p:cNvPr name="Freeform 23" id="23"/>
          <p:cNvSpPr/>
          <p:nvPr/>
        </p:nvSpPr>
        <p:spPr>
          <a:xfrm flipH="false" flipV="false" rot="0">
            <a:off x="14066079" y="3215237"/>
            <a:ext cx="3193221" cy="1807330"/>
          </a:xfrm>
          <a:custGeom>
            <a:avLst/>
            <a:gdLst/>
            <a:ahLst/>
            <a:cxnLst/>
            <a:rect r="r" b="b" t="t" l="l"/>
            <a:pathLst>
              <a:path h="1807330" w="3193221">
                <a:moveTo>
                  <a:pt x="0" y="0"/>
                </a:moveTo>
                <a:lnTo>
                  <a:pt x="3193221" y="0"/>
                </a:lnTo>
                <a:lnTo>
                  <a:pt x="3193221" y="1807330"/>
                </a:lnTo>
                <a:lnTo>
                  <a:pt x="0" y="1807330"/>
                </a:lnTo>
                <a:lnTo>
                  <a:pt x="0" y="0"/>
                </a:lnTo>
                <a:close/>
              </a:path>
            </a:pathLst>
          </a:custGeom>
          <a:blipFill>
            <a:blip r:embed="rId23"/>
            <a:stretch>
              <a:fillRect l="0" t="0" r="0" b="0"/>
            </a:stretch>
          </a:blipFill>
        </p:spPr>
      </p:sp>
      <p:sp>
        <p:nvSpPr>
          <p:cNvPr name="TextBox 24" id="24"/>
          <p:cNvSpPr txBox="true"/>
          <p:nvPr/>
        </p:nvSpPr>
        <p:spPr>
          <a:xfrm rot="0">
            <a:off x="6677520" y="811624"/>
            <a:ext cx="5611654" cy="981533"/>
          </a:xfrm>
          <a:prstGeom prst="rect">
            <a:avLst/>
          </a:prstGeom>
        </p:spPr>
        <p:txBody>
          <a:bodyPr anchor="t" rtlCol="false" tIns="0" lIns="0" bIns="0" rIns="0">
            <a:spAutoFit/>
          </a:bodyPr>
          <a:lstStyle/>
          <a:p>
            <a:pPr algn="l" marL="0" indent="0" lvl="0">
              <a:lnSpc>
                <a:spcPts val="8022"/>
              </a:lnSpc>
              <a:spcBef>
                <a:spcPct val="0"/>
              </a:spcBef>
            </a:pPr>
            <a:r>
              <a:rPr lang="en-US" sz="5813" spc="569">
                <a:solidFill>
                  <a:srgbClr val="231F20"/>
                </a:solidFill>
                <a:latin typeface="TT Drugs"/>
                <a:ea typeface="TT Drugs"/>
                <a:cs typeface="TT Drugs"/>
                <a:sym typeface="TT Drugs"/>
              </a:rPr>
              <a:t>Tecnologías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grpSp>
        <p:nvGrpSpPr>
          <p:cNvPr name="Group 2" id="2"/>
          <p:cNvGrpSpPr/>
          <p:nvPr/>
        </p:nvGrpSpPr>
        <p:grpSpPr>
          <a:xfrm rot="0">
            <a:off x="2130768" y="2101680"/>
            <a:ext cx="14497627" cy="6083640"/>
            <a:chOff x="0" y="0"/>
            <a:chExt cx="2799727" cy="1174850"/>
          </a:xfrm>
        </p:grpSpPr>
        <p:sp>
          <p:nvSpPr>
            <p:cNvPr name="Freeform 3" id="3"/>
            <p:cNvSpPr/>
            <p:nvPr/>
          </p:nvSpPr>
          <p:spPr>
            <a:xfrm flipH="false" flipV="false" rot="0">
              <a:off x="0" y="0"/>
              <a:ext cx="2799728" cy="1174850"/>
            </a:xfrm>
            <a:custGeom>
              <a:avLst/>
              <a:gdLst/>
              <a:ahLst/>
              <a:cxnLst/>
              <a:rect r="r" b="b" t="t" l="l"/>
              <a:pathLst>
                <a:path h="1174850" w="2799728">
                  <a:moveTo>
                    <a:pt x="0" y="0"/>
                  </a:moveTo>
                  <a:lnTo>
                    <a:pt x="2799728" y="0"/>
                  </a:lnTo>
                  <a:lnTo>
                    <a:pt x="2799728" y="1174850"/>
                  </a:lnTo>
                  <a:lnTo>
                    <a:pt x="0" y="1174850"/>
                  </a:lnTo>
                  <a:close/>
                </a:path>
              </a:pathLst>
            </a:custGeom>
            <a:solidFill>
              <a:srgbClr val="000000">
                <a:alpha val="0"/>
              </a:srgbClr>
            </a:solidFill>
            <a:ln w="57150" cap="sq">
              <a:solidFill>
                <a:srgbClr val="010101"/>
              </a:solidFill>
              <a:prstDash val="solid"/>
              <a:miter/>
            </a:ln>
          </p:spPr>
        </p:sp>
        <p:sp>
          <p:nvSpPr>
            <p:cNvPr name="TextBox 4" id="4"/>
            <p:cNvSpPr txBox="true"/>
            <p:nvPr/>
          </p:nvSpPr>
          <p:spPr>
            <a:xfrm>
              <a:off x="0" y="-114300"/>
              <a:ext cx="2799727" cy="1289150"/>
            </a:xfrm>
            <a:prstGeom prst="rect">
              <a:avLst/>
            </a:prstGeom>
          </p:spPr>
          <p:txBody>
            <a:bodyPr anchor="ctr" rtlCol="false" tIns="0" lIns="0" bIns="0" rIns="0"/>
            <a:lstStyle/>
            <a:p>
              <a:pPr algn="ctr" marL="0" indent="0" lvl="0">
                <a:lnSpc>
                  <a:spcPts val="8512"/>
                </a:lnSpc>
                <a:spcBef>
                  <a:spcPct val="0"/>
                </a:spcBef>
              </a:pPr>
            </a:p>
          </p:txBody>
        </p:sp>
      </p:grpSp>
      <p:sp>
        <p:nvSpPr>
          <p:cNvPr name="Freeform 5" id="5"/>
          <p:cNvSpPr/>
          <p:nvPr/>
        </p:nvSpPr>
        <p:spPr>
          <a:xfrm flipH="false" flipV="false" rot="0">
            <a:off x="-336715" y="-2123394"/>
            <a:ext cx="18961430" cy="12128823"/>
          </a:xfrm>
          <a:custGeom>
            <a:avLst/>
            <a:gdLst/>
            <a:ahLst/>
            <a:cxnLst/>
            <a:rect r="r" b="b" t="t" l="l"/>
            <a:pathLst>
              <a:path h="12128823" w="18961430">
                <a:moveTo>
                  <a:pt x="0" y="0"/>
                </a:moveTo>
                <a:lnTo>
                  <a:pt x="18961430" y="0"/>
                </a:lnTo>
                <a:lnTo>
                  <a:pt x="18961430" y="12128823"/>
                </a:lnTo>
                <a:lnTo>
                  <a:pt x="0" y="12128823"/>
                </a:lnTo>
                <a:lnTo>
                  <a:pt x="0" y="0"/>
                </a:lnTo>
                <a:close/>
              </a:path>
            </a:pathLst>
          </a:custGeom>
          <a:blipFill>
            <a:blip r:embed="rId2">
              <a:alphaModFix amt="30000"/>
            </a:blip>
            <a:stretch>
              <a:fillRect l="-5743" t="0" r="-5743" b="0"/>
            </a:stretch>
          </a:blipFill>
        </p:spPr>
      </p:sp>
      <p:grpSp>
        <p:nvGrpSpPr>
          <p:cNvPr name="Group 6" id="6"/>
          <p:cNvGrpSpPr/>
          <p:nvPr/>
        </p:nvGrpSpPr>
        <p:grpSpPr>
          <a:xfrm rot="0">
            <a:off x="2992732" y="3404120"/>
            <a:ext cx="12965899" cy="4596759"/>
            <a:chOff x="0" y="0"/>
            <a:chExt cx="17287865" cy="6129011"/>
          </a:xfrm>
        </p:grpSpPr>
        <p:sp>
          <p:nvSpPr>
            <p:cNvPr name="TextBox 7" id="7"/>
            <p:cNvSpPr txBox="true"/>
            <p:nvPr/>
          </p:nvSpPr>
          <p:spPr>
            <a:xfrm rot="0">
              <a:off x="0" y="-180975"/>
              <a:ext cx="17287865" cy="4620384"/>
            </a:xfrm>
            <a:prstGeom prst="rect">
              <a:avLst/>
            </a:prstGeom>
          </p:spPr>
          <p:txBody>
            <a:bodyPr anchor="t" rtlCol="false" tIns="0" lIns="0" bIns="0" rIns="0">
              <a:spAutoFit/>
            </a:bodyPr>
            <a:lstStyle/>
            <a:p>
              <a:pPr algn="ctr" marL="0" indent="0" lvl="0">
                <a:lnSpc>
                  <a:spcPts val="14053"/>
                </a:lnSpc>
                <a:spcBef>
                  <a:spcPct val="0"/>
                </a:spcBef>
              </a:pPr>
              <a:r>
                <a:rPr lang="en-US" sz="10183" spc="142">
                  <a:solidFill>
                    <a:srgbClr val="010101"/>
                  </a:solidFill>
                  <a:latin typeface="TT Drugs"/>
                  <a:ea typeface="TT Drugs"/>
                  <a:cs typeface="TT Drugs"/>
                  <a:sym typeface="TT Drugs"/>
                </a:rPr>
                <a:t>GRACIAS POR SU ANTENCIÓN</a:t>
              </a:r>
            </a:p>
          </p:txBody>
        </p:sp>
        <p:sp>
          <p:nvSpPr>
            <p:cNvPr name="TextBox 8" id="8"/>
            <p:cNvSpPr txBox="true"/>
            <p:nvPr/>
          </p:nvSpPr>
          <p:spPr>
            <a:xfrm rot="0">
              <a:off x="733831" y="5366723"/>
              <a:ext cx="15456490" cy="762288"/>
            </a:xfrm>
            <a:prstGeom prst="rect">
              <a:avLst/>
            </a:prstGeom>
          </p:spPr>
          <p:txBody>
            <a:bodyPr anchor="t" rtlCol="false" tIns="0" lIns="0" bIns="0" rIns="0">
              <a:spAutoFit/>
            </a:bodyPr>
            <a:lstStyle/>
            <a:p>
              <a:pPr algn="ctr" marL="0" indent="0" lvl="0">
                <a:lnSpc>
                  <a:spcPts val="4874"/>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613702" cy="10320739"/>
            <a:chOff x="0" y="0"/>
            <a:chExt cx="2005255" cy="2718219"/>
          </a:xfrm>
        </p:grpSpPr>
        <p:sp>
          <p:nvSpPr>
            <p:cNvPr name="Freeform 3" id="3"/>
            <p:cNvSpPr/>
            <p:nvPr/>
          </p:nvSpPr>
          <p:spPr>
            <a:xfrm flipH="false" flipV="false" rot="0">
              <a:off x="0" y="0"/>
              <a:ext cx="2005255" cy="2718220"/>
            </a:xfrm>
            <a:custGeom>
              <a:avLst/>
              <a:gdLst/>
              <a:ahLst/>
              <a:cxnLst/>
              <a:rect r="r" b="b" t="t" l="l"/>
              <a:pathLst>
                <a:path h="2718220" w="2005255">
                  <a:moveTo>
                    <a:pt x="0" y="0"/>
                  </a:moveTo>
                  <a:lnTo>
                    <a:pt x="2005255" y="0"/>
                  </a:lnTo>
                  <a:lnTo>
                    <a:pt x="2005255" y="2718220"/>
                  </a:lnTo>
                  <a:lnTo>
                    <a:pt x="0" y="2718220"/>
                  </a:lnTo>
                  <a:close/>
                </a:path>
              </a:pathLst>
            </a:custGeom>
            <a:solidFill>
              <a:srgbClr val="6E7075">
                <a:alpha val="60784"/>
              </a:srgbClr>
            </a:solidFill>
          </p:spPr>
        </p:sp>
        <p:sp>
          <p:nvSpPr>
            <p:cNvPr name="TextBox 4" id="4"/>
            <p:cNvSpPr txBox="true"/>
            <p:nvPr/>
          </p:nvSpPr>
          <p:spPr>
            <a:xfrm>
              <a:off x="0" y="-19050"/>
              <a:ext cx="2005255" cy="2737269"/>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6383212" y="1364333"/>
            <a:ext cx="11348354" cy="8490770"/>
            <a:chOff x="0" y="0"/>
            <a:chExt cx="2988867" cy="2236252"/>
          </a:xfrm>
        </p:grpSpPr>
        <p:sp>
          <p:nvSpPr>
            <p:cNvPr name="Freeform 6" id="6"/>
            <p:cNvSpPr/>
            <p:nvPr/>
          </p:nvSpPr>
          <p:spPr>
            <a:xfrm flipH="false" flipV="false" rot="0">
              <a:off x="0" y="0"/>
              <a:ext cx="2988867" cy="2236252"/>
            </a:xfrm>
            <a:custGeom>
              <a:avLst/>
              <a:gdLst/>
              <a:ahLst/>
              <a:cxnLst/>
              <a:rect r="r" b="b" t="t" l="l"/>
              <a:pathLst>
                <a:path h="2236252" w="2988867">
                  <a:moveTo>
                    <a:pt x="0" y="0"/>
                  </a:moveTo>
                  <a:lnTo>
                    <a:pt x="2988867" y="0"/>
                  </a:lnTo>
                  <a:lnTo>
                    <a:pt x="2988867" y="2236252"/>
                  </a:lnTo>
                  <a:lnTo>
                    <a:pt x="0" y="2236252"/>
                  </a:lnTo>
                  <a:close/>
                </a:path>
              </a:pathLst>
            </a:custGeom>
            <a:solidFill>
              <a:srgbClr val="6E7075"/>
            </a:solidFill>
          </p:spPr>
        </p:sp>
        <p:sp>
          <p:nvSpPr>
            <p:cNvPr name="TextBox 7" id="7"/>
            <p:cNvSpPr txBox="true"/>
            <p:nvPr/>
          </p:nvSpPr>
          <p:spPr>
            <a:xfrm>
              <a:off x="0" y="-19050"/>
              <a:ext cx="2988867" cy="2255302"/>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209550" y="2416653"/>
            <a:ext cx="5813456" cy="5544584"/>
          </a:xfrm>
          <a:custGeom>
            <a:avLst/>
            <a:gdLst/>
            <a:ahLst/>
            <a:cxnLst/>
            <a:rect r="r" b="b" t="t" l="l"/>
            <a:pathLst>
              <a:path h="5544584" w="5813456">
                <a:moveTo>
                  <a:pt x="0" y="0"/>
                </a:moveTo>
                <a:lnTo>
                  <a:pt x="5813456" y="0"/>
                </a:lnTo>
                <a:lnTo>
                  <a:pt x="5813456" y="5544584"/>
                </a:lnTo>
                <a:lnTo>
                  <a:pt x="0" y="5544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5358936" y="244236"/>
            <a:ext cx="5611866" cy="1124132"/>
          </a:xfrm>
          <a:prstGeom prst="rect">
            <a:avLst/>
          </a:prstGeom>
        </p:spPr>
        <p:txBody>
          <a:bodyPr anchor="t" rtlCol="false" tIns="0" lIns="0" bIns="0" rIns="0">
            <a:spAutoFit/>
          </a:bodyPr>
          <a:lstStyle/>
          <a:p>
            <a:pPr algn="ctr">
              <a:lnSpc>
                <a:spcPts val="9189"/>
              </a:lnSpc>
            </a:pPr>
            <a:r>
              <a:rPr lang="en-US" sz="6658" spc="652">
                <a:solidFill>
                  <a:srgbClr val="FFFFFF"/>
                </a:solidFill>
                <a:latin typeface="TT Drugs"/>
                <a:ea typeface="TT Drugs"/>
                <a:cs typeface="TT Drugs"/>
                <a:sym typeface="TT Drugs"/>
              </a:rPr>
              <a:t>Ín</a:t>
            </a:r>
            <a:r>
              <a:rPr lang="en-US" sz="6658" spc="652">
                <a:solidFill>
                  <a:srgbClr val="231F20"/>
                </a:solidFill>
                <a:latin typeface="TT Drugs"/>
                <a:ea typeface="TT Drugs"/>
                <a:cs typeface="TT Drugs"/>
                <a:sym typeface="TT Drugs"/>
              </a:rPr>
              <a:t>dice</a:t>
            </a:r>
          </a:p>
        </p:txBody>
      </p:sp>
      <p:sp>
        <p:nvSpPr>
          <p:cNvPr name="TextBox 10" id="10"/>
          <p:cNvSpPr txBox="true"/>
          <p:nvPr/>
        </p:nvSpPr>
        <p:spPr>
          <a:xfrm rot="0">
            <a:off x="7082113" y="1585082"/>
            <a:ext cx="937219" cy="657225"/>
          </a:xfrm>
          <a:prstGeom prst="rect">
            <a:avLst/>
          </a:prstGeom>
        </p:spPr>
        <p:txBody>
          <a:bodyPr anchor="t" rtlCol="false" tIns="0" lIns="0" bIns="0" rIns="0">
            <a:spAutoFit/>
          </a:bodyPr>
          <a:lstStyle/>
          <a:p>
            <a:pPr algn="ctr">
              <a:lnSpc>
                <a:spcPts val="5126"/>
              </a:lnSpc>
            </a:pPr>
            <a:r>
              <a:rPr lang="en-US" sz="4271">
                <a:solidFill>
                  <a:srgbClr val="FFFFFF"/>
                </a:solidFill>
                <a:latin typeface="TT Drugs"/>
                <a:ea typeface="TT Drugs"/>
                <a:cs typeface="TT Drugs"/>
                <a:sym typeface="TT Drugs"/>
              </a:rPr>
              <a:t>01</a:t>
            </a:r>
          </a:p>
        </p:txBody>
      </p:sp>
      <p:sp>
        <p:nvSpPr>
          <p:cNvPr name="TextBox 11" id="11"/>
          <p:cNvSpPr txBox="true"/>
          <p:nvPr/>
        </p:nvSpPr>
        <p:spPr>
          <a:xfrm rot="0">
            <a:off x="7082113" y="2461382"/>
            <a:ext cx="937219" cy="657225"/>
          </a:xfrm>
          <a:prstGeom prst="rect">
            <a:avLst/>
          </a:prstGeom>
        </p:spPr>
        <p:txBody>
          <a:bodyPr anchor="t" rtlCol="false" tIns="0" lIns="0" bIns="0" rIns="0">
            <a:spAutoFit/>
          </a:bodyPr>
          <a:lstStyle/>
          <a:p>
            <a:pPr algn="ctr">
              <a:lnSpc>
                <a:spcPts val="5126"/>
              </a:lnSpc>
            </a:pPr>
            <a:r>
              <a:rPr lang="en-US" sz="4271">
                <a:solidFill>
                  <a:srgbClr val="FFFFFF"/>
                </a:solidFill>
                <a:latin typeface="TT Drugs"/>
                <a:ea typeface="TT Drugs"/>
                <a:cs typeface="TT Drugs"/>
                <a:sym typeface="TT Drugs"/>
              </a:rPr>
              <a:t>02</a:t>
            </a:r>
          </a:p>
        </p:txBody>
      </p:sp>
      <p:sp>
        <p:nvSpPr>
          <p:cNvPr name="TextBox 12" id="12"/>
          <p:cNvSpPr txBox="true"/>
          <p:nvPr/>
        </p:nvSpPr>
        <p:spPr>
          <a:xfrm rot="0">
            <a:off x="7082113" y="3258633"/>
            <a:ext cx="937219" cy="657225"/>
          </a:xfrm>
          <a:prstGeom prst="rect">
            <a:avLst/>
          </a:prstGeom>
        </p:spPr>
        <p:txBody>
          <a:bodyPr anchor="t" rtlCol="false" tIns="0" lIns="0" bIns="0" rIns="0">
            <a:spAutoFit/>
          </a:bodyPr>
          <a:lstStyle/>
          <a:p>
            <a:pPr algn="ctr">
              <a:lnSpc>
                <a:spcPts val="5126"/>
              </a:lnSpc>
            </a:pPr>
            <a:r>
              <a:rPr lang="en-US" sz="4271">
                <a:solidFill>
                  <a:srgbClr val="FFFFFF"/>
                </a:solidFill>
                <a:latin typeface="TT Drugs"/>
                <a:ea typeface="TT Drugs"/>
                <a:cs typeface="TT Drugs"/>
                <a:sym typeface="TT Drugs"/>
              </a:rPr>
              <a:t>03</a:t>
            </a:r>
          </a:p>
        </p:txBody>
      </p:sp>
      <p:sp>
        <p:nvSpPr>
          <p:cNvPr name="TextBox 13" id="13"/>
          <p:cNvSpPr txBox="true"/>
          <p:nvPr/>
        </p:nvSpPr>
        <p:spPr>
          <a:xfrm rot="0">
            <a:off x="7082113" y="4134933"/>
            <a:ext cx="937219" cy="657225"/>
          </a:xfrm>
          <a:prstGeom prst="rect">
            <a:avLst/>
          </a:prstGeom>
        </p:spPr>
        <p:txBody>
          <a:bodyPr anchor="t" rtlCol="false" tIns="0" lIns="0" bIns="0" rIns="0">
            <a:spAutoFit/>
          </a:bodyPr>
          <a:lstStyle/>
          <a:p>
            <a:pPr algn="ctr">
              <a:lnSpc>
                <a:spcPts val="5126"/>
              </a:lnSpc>
            </a:pPr>
            <a:r>
              <a:rPr lang="en-US" sz="4271">
                <a:solidFill>
                  <a:srgbClr val="FFFFFF"/>
                </a:solidFill>
                <a:latin typeface="TT Drugs"/>
                <a:ea typeface="TT Drugs"/>
                <a:cs typeface="TT Drugs"/>
                <a:sym typeface="TT Drugs"/>
              </a:rPr>
              <a:t>04</a:t>
            </a:r>
          </a:p>
        </p:txBody>
      </p:sp>
      <p:sp>
        <p:nvSpPr>
          <p:cNvPr name="TextBox 14" id="14"/>
          <p:cNvSpPr txBox="true"/>
          <p:nvPr/>
        </p:nvSpPr>
        <p:spPr>
          <a:xfrm rot="0">
            <a:off x="7082113" y="5011233"/>
            <a:ext cx="937219" cy="657225"/>
          </a:xfrm>
          <a:prstGeom prst="rect">
            <a:avLst/>
          </a:prstGeom>
        </p:spPr>
        <p:txBody>
          <a:bodyPr anchor="t" rtlCol="false" tIns="0" lIns="0" bIns="0" rIns="0">
            <a:spAutoFit/>
          </a:bodyPr>
          <a:lstStyle/>
          <a:p>
            <a:pPr algn="ctr">
              <a:lnSpc>
                <a:spcPts val="5126"/>
              </a:lnSpc>
            </a:pPr>
            <a:r>
              <a:rPr lang="en-US" sz="4271">
                <a:solidFill>
                  <a:srgbClr val="FFFFFF"/>
                </a:solidFill>
                <a:latin typeface="TT Drugs"/>
                <a:ea typeface="TT Drugs"/>
                <a:cs typeface="TT Drugs"/>
                <a:sym typeface="TT Drugs"/>
              </a:rPr>
              <a:t>05</a:t>
            </a:r>
          </a:p>
        </p:txBody>
      </p:sp>
      <p:sp>
        <p:nvSpPr>
          <p:cNvPr name="TextBox 15" id="15"/>
          <p:cNvSpPr txBox="true"/>
          <p:nvPr/>
        </p:nvSpPr>
        <p:spPr>
          <a:xfrm rot="0">
            <a:off x="7082113" y="5887533"/>
            <a:ext cx="937219" cy="657225"/>
          </a:xfrm>
          <a:prstGeom prst="rect">
            <a:avLst/>
          </a:prstGeom>
        </p:spPr>
        <p:txBody>
          <a:bodyPr anchor="t" rtlCol="false" tIns="0" lIns="0" bIns="0" rIns="0">
            <a:spAutoFit/>
          </a:bodyPr>
          <a:lstStyle/>
          <a:p>
            <a:pPr algn="ctr">
              <a:lnSpc>
                <a:spcPts val="5126"/>
              </a:lnSpc>
            </a:pPr>
            <a:r>
              <a:rPr lang="en-US" sz="4271">
                <a:solidFill>
                  <a:srgbClr val="FFFFFF"/>
                </a:solidFill>
                <a:latin typeface="TT Drugs"/>
                <a:ea typeface="TT Drugs"/>
                <a:cs typeface="TT Drugs"/>
                <a:sym typeface="TT Drugs"/>
              </a:rPr>
              <a:t>06</a:t>
            </a:r>
          </a:p>
        </p:txBody>
      </p:sp>
      <p:sp>
        <p:nvSpPr>
          <p:cNvPr name="TextBox 16" id="16"/>
          <p:cNvSpPr txBox="true"/>
          <p:nvPr/>
        </p:nvSpPr>
        <p:spPr>
          <a:xfrm rot="0">
            <a:off x="7082113" y="6763833"/>
            <a:ext cx="937219" cy="657225"/>
          </a:xfrm>
          <a:prstGeom prst="rect">
            <a:avLst/>
          </a:prstGeom>
        </p:spPr>
        <p:txBody>
          <a:bodyPr anchor="t" rtlCol="false" tIns="0" lIns="0" bIns="0" rIns="0">
            <a:spAutoFit/>
          </a:bodyPr>
          <a:lstStyle/>
          <a:p>
            <a:pPr algn="ctr">
              <a:lnSpc>
                <a:spcPts val="5126"/>
              </a:lnSpc>
            </a:pPr>
            <a:r>
              <a:rPr lang="en-US" sz="4271">
                <a:solidFill>
                  <a:srgbClr val="FFFFFF"/>
                </a:solidFill>
                <a:latin typeface="TT Drugs"/>
                <a:ea typeface="TT Drugs"/>
                <a:cs typeface="TT Drugs"/>
                <a:sym typeface="TT Drugs"/>
              </a:rPr>
              <a:t>07</a:t>
            </a:r>
          </a:p>
        </p:txBody>
      </p:sp>
      <p:sp>
        <p:nvSpPr>
          <p:cNvPr name="TextBox 17" id="17"/>
          <p:cNvSpPr txBox="true"/>
          <p:nvPr/>
        </p:nvSpPr>
        <p:spPr>
          <a:xfrm rot="0">
            <a:off x="8337557" y="1726559"/>
            <a:ext cx="5790503" cy="428073"/>
          </a:xfrm>
          <a:prstGeom prst="rect">
            <a:avLst/>
          </a:prstGeom>
        </p:spPr>
        <p:txBody>
          <a:bodyPr anchor="t" rtlCol="false" tIns="0" lIns="0" bIns="0" rIns="0">
            <a:spAutoFit/>
          </a:bodyPr>
          <a:lstStyle/>
          <a:p>
            <a:pPr algn="l">
              <a:lnSpc>
                <a:spcPts val="3483"/>
              </a:lnSpc>
            </a:pPr>
            <a:r>
              <a:rPr lang="en-US" sz="2524" spc="247">
                <a:solidFill>
                  <a:srgbClr val="FFFFFF"/>
                </a:solidFill>
                <a:latin typeface="TT Drugs"/>
                <a:ea typeface="TT Drugs"/>
                <a:cs typeface="TT Drugs"/>
                <a:sym typeface="TT Drugs"/>
              </a:rPr>
              <a:t>Equipo</a:t>
            </a:r>
          </a:p>
        </p:txBody>
      </p:sp>
      <p:sp>
        <p:nvSpPr>
          <p:cNvPr name="TextBox 18" id="18"/>
          <p:cNvSpPr txBox="true"/>
          <p:nvPr/>
        </p:nvSpPr>
        <p:spPr>
          <a:xfrm rot="0">
            <a:off x="8337557" y="2556908"/>
            <a:ext cx="6076629" cy="428073"/>
          </a:xfrm>
          <a:prstGeom prst="rect">
            <a:avLst/>
          </a:prstGeom>
        </p:spPr>
        <p:txBody>
          <a:bodyPr anchor="t" rtlCol="false" tIns="0" lIns="0" bIns="0" rIns="0">
            <a:spAutoFit/>
          </a:bodyPr>
          <a:lstStyle/>
          <a:p>
            <a:pPr algn="l">
              <a:lnSpc>
                <a:spcPts val="3483"/>
              </a:lnSpc>
            </a:pPr>
            <a:r>
              <a:rPr lang="en-US" sz="2524" spc="247">
                <a:solidFill>
                  <a:srgbClr val="FFFFFF"/>
                </a:solidFill>
                <a:latin typeface="TT Drugs"/>
                <a:ea typeface="TT Drugs"/>
                <a:cs typeface="TT Drugs"/>
                <a:sym typeface="TT Drugs"/>
              </a:rPr>
              <a:t>Contexto</a:t>
            </a:r>
          </a:p>
        </p:txBody>
      </p:sp>
      <p:sp>
        <p:nvSpPr>
          <p:cNvPr name="TextBox 19" id="19"/>
          <p:cNvSpPr txBox="true"/>
          <p:nvPr/>
        </p:nvSpPr>
        <p:spPr>
          <a:xfrm rot="0">
            <a:off x="8337557" y="3354159"/>
            <a:ext cx="5790503" cy="428073"/>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FFFFFF"/>
                </a:solidFill>
                <a:latin typeface="TT Drugs"/>
                <a:ea typeface="TT Drugs"/>
                <a:cs typeface="TT Drugs"/>
                <a:sym typeface="TT Drugs"/>
              </a:rPr>
              <a:t>Objetivo General</a:t>
            </a:r>
          </a:p>
        </p:txBody>
      </p:sp>
      <p:sp>
        <p:nvSpPr>
          <p:cNvPr name="TextBox 20" id="20"/>
          <p:cNvSpPr txBox="true"/>
          <p:nvPr/>
        </p:nvSpPr>
        <p:spPr>
          <a:xfrm rot="0">
            <a:off x="8337557" y="4230459"/>
            <a:ext cx="6076629" cy="428073"/>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FFFFFF"/>
                </a:solidFill>
                <a:latin typeface="TT Drugs"/>
                <a:ea typeface="TT Drugs"/>
                <a:cs typeface="TT Drugs"/>
                <a:sym typeface="TT Drugs"/>
              </a:rPr>
              <a:t>Objetivos específicos</a:t>
            </a:r>
          </a:p>
        </p:txBody>
      </p:sp>
      <p:sp>
        <p:nvSpPr>
          <p:cNvPr name="TextBox 21" id="21"/>
          <p:cNvSpPr txBox="true"/>
          <p:nvPr/>
        </p:nvSpPr>
        <p:spPr>
          <a:xfrm rot="0">
            <a:off x="8337557" y="5106759"/>
            <a:ext cx="6076629" cy="428073"/>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FFFFFF"/>
                </a:solidFill>
                <a:latin typeface="TT Drugs"/>
                <a:ea typeface="TT Drugs"/>
                <a:cs typeface="TT Drugs"/>
                <a:sym typeface="TT Drugs"/>
              </a:rPr>
              <a:t>Alca</a:t>
            </a:r>
            <a:r>
              <a:rPr lang="en-US" sz="2524" spc="247" u="none">
                <a:solidFill>
                  <a:srgbClr val="FFFFFF"/>
                </a:solidFill>
                <a:latin typeface="TT Drugs"/>
                <a:ea typeface="TT Drugs"/>
                <a:cs typeface="TT Drugs"/>
                <a:sym typeface="TT Drugs"/>
              </a:rPr>
              <a:t>nce del proyecto </a:t>
            </a:r>
          </a:p>
        </p:txBody>
      </p:sp>
      <p:sp>
        <p:nvSpPr>
          <p:cNvPr name="TextBox 22" id="22"/>
          <p:cNvSpPr txBox="true"/>
          <p:nvPr/>
        </p:nvSpPr>
        <p:spPr>
          <a:xfrm rot="0">
            <a:off x="8337557" y="5983059"/>
            <a:ext cx="5790503" cy="428073"/>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FFFFFF"/>
                </a:solidFill>
                <a:latin typeface="TT Drugs"/>
                <a:ea typeface="TT Drugs"/>
                <a:cs typeface="TT Drugs"/>
                <a:sym typeface="TT Drugs"/>
              </a:rPr>
              <a:t>Metología</a:t>
            </a:r>
          </a:p>
        </p:txBody>
      </p:sp>
      <p:sp>
        <p:nvSpPr>
          <p:cNvPr name="TextBox 23" id="23"/>
          <p:cNvSpPr txBox="true"/>
          <p:nvPr/>
        </p:nvSpPr>
        <p:spPr>
          <a:xfrm rot="0">
            <a:off x="8337557" y="6859359"/>
            <a:ext cx="6076629" cy="428073"/>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FFFFFF"/>
                </a:solidFill>
                <a:latin typeface="TT Drugs"/>
                <a:ea typeface="TT Drugs"/>
                <a:cs typeface="TT Drugs"/>
                <a:sym typeface="TT Drugs"/>
              </a:rPr>
              <a:t>Cronograma</a:t>
            </a:r>
          </a:p>
        </p:txBody>
      </p:sp>
      <p:sp>
        <p:nvSpPr>
          <p:cNvPr name="TextBox 24" id="24"/>
          <p:cNvSpPr txBox="true"/>
          <p:nvPr/>
        </p:nvSpPr>
        <p:spPr>
          <a:xfrm rot="0">
            <a:off x="7082113" y="7640133"/>
            <a:ext cx="937219" cy="657225"/>
          </a:xfrm>
          <a:prstGeom prst="rect">
            <a:avLst/>
          </a:prstGeom>
        </p:spPr>
        <p:txBody>
          <a:bodyPr anchor="t" rtlCol="false" tIns="0" lIns="0" bIns="0" rIns="0">
            <a:spAutoFit/>
          </a:bodyPr>
          <a:lstStyle/>
          <a:p>
            <a:pPr algn="ctr">
              <a:lnSpc>
                <a:spcPts val="5126"/>
              </a:lnSpc>
            </a:pPr>
            <a:r>
              <a:rPr lang="en-US" sz="4271">
                <a:solidFill>
                  <a:srgbClr val="FFFFFF"/>
                </a:solidFill>
                <a:latin typeface="TT Drugs"/>
                <a:ea typeface="TT Drugs"/>
                <a:cs typeface="TT Drugs"/>
                <a:sym typeface="TT Drugs"/>
              </a:rPr>
              <a:t>08</a:t>
            </a:r>
          </a:p>
        </p:txBody>
      </p:sp>
      <p:sp>
        <p:nvSpPr>
          <p:cNvPr name="TextBox 25" id="25"/>
          <p:cNvSpPr txBox="true"/>
          <p:nvPr/>
        </p:nvSpPr>
        <p:spPr>
          <a:xfrm rot="0">
            <a:off x="8337557" y="7735659"/>
            <a:ext cx="6076629" cy="428073"/>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FFFFFF"/>
                </a:solidFill>
                <a:latin typeface="TT Drugs"/>
                <a:ea typeface="TT Drugs"/>
                <a:cs typeface="TT Drugs"/>
                <a:sym typeface="TT Drugs"/>
              </a:rPr>
              <a:t>Arquitectura</a:t>
            </a:r>
          </a:p>
        </p:txBody>
      </p:sp>
      <p:sp>
        <p:nvSpPr>
          <p:cNvPr name="TextBox 26" id="26"/>
          <p:cNvSpPr txBox="true"/>
          <p:nvPr/>
        </p:nvSpPr>
        <p:spPr>
          <a:xfrm rot="0">
            <a:off x="7082113" y="8533638"/>
            <a:ext cx="937219" cy="657225"/>
          </a:xfrm>
          <a:prstGeom prst="rect">
            <a:avLst/>
          </a:prstGeom>
        </p:spPr>
        <p:txBody>
          <a:bodyPr anchor="t" rtlCol="false" tIns="0" lIns="0" bIns="0" rIns="0">
            <a:spAutoFit/>
          </a:bodyPr>
          <a:lstStyle/>
          <a:p>
            <a:pPr algn="ctr">
              <a:lnSpc>
                <a:spcPts val="5126"/>
              </a:lnSpc>
            </a:pPr>
            <a:r>
              <a:rPr lang="en-US" sz="4271">
                <a:solidFill>
                  <a:srgbClr val="FFFFFF"/>
                </a:solidFill>
                <a:latin typeface="TT Drugs"/>
                <a:ea typeface="TT Drugs"/>
                <a:cs typeface="TT Drugs"/>
                <a:sym typeface="TT Drugs"/>
              </a:rPr>
              <a:t>09</a:t>
            </a:r>
          </a:p>
        </p:txBody>
      </p:sp>
      <p:sp>
        <p:nvSpPr>
          <p:cNvPr name="TextBox 27" id="27"/>
          <p:cNvSpPr txBox="true"/>
          <p:nvPr/>
        </p:nvSpPr>
        <p:spPr>
          <a:xfrm rot="0">
            <a:off x="8337557" y="8629164"/>
            <a:ext cx="6076629" cy="428073"/>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FFFFFF"/>
                </a:solidFill>
                <a:latin typeface="TT Drugs"/>
                <a:ea typeface="TT Drugs"/>
                <a:cs typeface="TT Drugs"/>
                <a:sym typeface="TT Drugs"/>
              </a:rPr>
              <a:t>Tecnologías</a:t>
            </a:r>
          </a:p>
        </p:txBody>
      </p:sp>
      <p:sp>
        <p:nvSpPr>
          <p:cNvPr name="TextBox 28" id="28"/>
          <p:cNvSpPr txBox="true"/>
          <p:nvPr/>
        </p:nvSpPr>
        <p:spPr>
          <a:xfrm rot="0">
            <a:off x="14046639" y="1631033"/>
            <a:ext cx="937219" cy="657225"/>
          </a:xfrm>
          <a:prstGeom prst="rect">
            <a:avLst/>
          </a:prstGeom>
        </p:spPr>
        <p:txBody>
          <a:bodyPr anchor="t" rtlCol="false" tIns="0" lIns="0" bIns="0" rIns="0">
            <a:spAutoFit/>
          </a:bodyPr>
          <a:lstStyle/>
          <a:p>
            <a:pPr algn="ctr">
              <a:lnSpc>
                <a:spcPts val="5126"/>
              </a:lnSpc>
            </a:pPr>
            <a:r>
              <a:rPr lang="en-US" sz="4271">
                <a:solidFill>
                  <a:srgbClr val="FFFFFF"/>
                </a:solidFill>
                <a:latin typeface="TT Drugs"/>
                <a:ea typeface="TT Drugs"/>
                <a:cs typeface="TT Drugs"/>
                <a:sym typeface="TT Drugs"/>
              </a:rPr>
              <a:t>10</a:t>
            </a:r>
          </a:p>
        </p:txBody>
      </p:sp>
      <p:sp>
        <p:nvSpPr>
          <p:cNvPr name="TextBox 29" id="29"/>
          <p:cNvSpPr txBox="true"/>
          <p:nvPr/>
        </p:nvSpPr>
        <p:spPr>
          <a:xfrm rot="0">
            <a:off x="15103028" y="1802483"/>
            <a:ext cx="3438115" cy="428073"/>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FFFFFF"/>
                </a:solidFill>
                <a:latin typeface="TT Drugs"/>
                <a:ea typeface="TT Drugs"/>
                <a:cs typeface="TT Drugs"/>
                <a:sym typeface="TT Drugs"/>
              </a:rPr>
              <a:t>Conclusión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9684427" y="0"/>
            <a:ext cx="8603573" cy="10287000"/>
            <a:chOff x="0" y="0"/>
            <a:chExt cx="8603361" cy="10286746"/>
          </a:xfrm>
        </p:grpSpPr>
        <p:sp>
          <p:nvSpPr>
            <p:cNvPr name="Freeform 4" id="4"/>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9783" t="0" r="-9783" b="0"/>
              </a:stretch>
            </a:blipFill>
          </p:spPr>
        </p:sp>
      </p:grpSp>
      <p:grpSp>
        <p:nvGrpSpPr>
          <p:cNvPr name="Group 5" id="5"/>
          <p:cNvGrpSpPr/>
          <p:nvPr/>
        </p:nvGrpSpPr>
        <p:grpSpPr>
          <a:xfrm rot="0">
            <a:off x="3278531" y="4647247"/>
            <a:ext cx="3544791" cy="3075704"/>
            <a:chOff x="0" y="0"/>
            <a:chExt cx="580962" cy="504083"/>
          </a:xfrm>
        </p:grpSpPr>
        <p:sp>
          <p:nvSpPr>
            <p:cNvPr name="Freeform 6" id="6"/>
            <p:cNvSpPr/>
            <p:nvPr/>
          </p:nvSpPr>
          <p:spPr>
            <a:xfrm flipH="false" flipV="false" rot="0">
              <a:off x="0" y="0"/>
              <a:ext cx="580962" cy="504083"/>
            </a:xfrm>
            <a:custGeom>
              <a:avLst/>
              <a:gdLst/>
              <a:ahLst/>
              <a:cxnLst/>
              <a:rect r="r" b="b" t="t" l="l"/>
              <a:pathLst>
                <a:path h="504083" w="580962">
                  <a:moveTo>
                    <a:pt x="85177" y="0"/>
                  </a:moveTo>
                  <a:lnTo>
                    <a:pt x="495785" y="0"/>
                  </a:lnTo>
                  <a:cubicBezTo>
                    <a:pt x="542827" y="0"/>
                    <a:pt x="580962" y="38135"/>
                    <a:pt x="580962" y="85177"/>
                  </a:cubicBezTo>
                  <a:lnTo>
                    <a:pt x="580962" y="418906"/>
                  </a:lnTo>
                  <a:cubicBezTo>
                    <a:pt x="580962" y="465948"/>
                    <a:pt x="542827" y="504083"/>
                    <a:pt x="495785" y="504083"/>
                  </a:cubicBezTo>
                  <a:lnTo>
                    <a:pt x="85177" y="504083"/>
                  </a:lnTo>
                  <a:cubicBezTo>
                    <a:pt x="62587" y="504083"/>
                    <a:pt x="40922" y="495109"/>
                    <a:pt x="24948" y="479135"/>
                  </a:cubicBezTo>
                  <a:cubicBezTo>
                    <a:pt x="8974" y="463161"/>
                    <a:pt x="0" y="441496"/>
                    <a:pt x="0" y="418906"/>
                  </a:cubicBezTo>
                  <a:lnTo>
                    <a:pt x="0" y="85177"/>
                  </a:lnTo>
                  <a:cubicBezTo>
                    <a:pt x="0" y="38135"/>
                    <a:pt x="38135" y="0"/>
                    <a:pt x="85177" y="0"/>
                  </a:cubicBezTo>
                  <a:close/>
                </a:path>
              </a:pathLst>
            </a:custGeom>
            <a:solidFill>
              <a:srgbClr val="F0EFEC"/>
            </a:solidFill>
            <a:ln cap="rnd">
              <a:noFill/>
              <a:prstDash val="solid"/>
              <a:round/>
            </a:ln>
          </p:spPr>
        </p:sp>
        <p:sp>
          <p:nvSpPr>
            <p:cNvPr name="TextBox 7" id="7"/>
            <p:cNvSpPr txBox="true"/>
            <p:nvPr/>
          </p:nvSpPr>
          <p:spPr>
            <a:xfrm>
              <a:off x="0" y="-19050"/>
              <a:ext cx="580962" cy="523133"/>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8" id="8"/>
          <p:cNvGrpSpPr/>
          <p:nvPr/>
        </p:nvGrpSpPr>
        <p:grpSpPr>
          <a:xfrm rot="708162">
            <a:off x="-5090351" y="-2541067"/>
            <a:ext cx="6116555" cy="12004361"/>
            <a:chOff x="0" y="0"/>
            <a:chExt cx="1610945" cy="3161642"/>
          </a:xfrm>
        </p:grpSpPr>
        <p:sp>
          <p:nvSpPr>
            <p:cNvPr name="Freeform 9" id="9"/>
            <p:cNvSpPr/>
            <p:nvPr/>
          </p:nvSpPr>
          <p:spPr>
            <a:xfrm flipH="false" flipV="false" rot="0">
              <a:off x="0" y="0"/>
              <a:ext cx="1610945" cy="3161642"/>
            </a:xfrm>
            <a:custGeom>
              <a:avLst/>
              <a:gdLst/>
              <a:ahLst/>
              <a:cxnLst/>
              <a:rect r="r" b="b" t="t" l="l"/>
              <a:pathLst>
                <a:path h="3161642" w="1610945">
                  <a:moveTo>
                    <a:pt x="0" y="0"/>
                  </a:moveTo>
                  <a:lnTo>
                    <a:pt x="1610945" y="0"/>
                  </a:lnTo>
                  <a:lnTo>
                    <a:pt x="1610945" y="3161642"/>
                  </a:lnTo>
                  <a:lnTo>
                    <a:pt x="0" y="3161642"/>
                  </a:lnTo>
                  <a:close/>
                </a:path>
              </a:pathLst>
            </a:custGeom>
            <a:solidFill>
              <a:srgbClr val="6E7075"/>
            </a:solidFill>
          </p:spPr>
        </p:sp>
        <p:sp>
          <p:nvSpPr>
            <p:cNvPr name="TextBox 10" id="10"/>
            <p:cNvSpPr txBox="true"/>
            <p:nvPr/>
          </p:nvSpPr>
          <p:spPr>
            <a:xfrm>
              <a:off x="0" y="-19050"/>
              <a:ext cx="1610945" cy="3180692"/>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4424352" y="3812572"/>
            <a:ext cx="1253149" cy="1577189"/>
          </a:xfrm>
          <a:custGeom>
            <a:avLst/>
            <a:gdLst/>
            <a:ahLst/>
            <a:cxnLst/>
            <a:rect r="r" b="b" t="t" l="l"/>
            <a:pathLst>
              <a:path h="1577189" w="1253149">
                <a:moveTo>
                  <a:pt x="0" y="0"/>
                </a:moveTo>
                <a:lnTo>
                  <a:pt x="1253148" y="0"/>
                </a:lnTo>
                <a:lnTo>
                  <a:pt x="1253148" y="1577189"/>
                </a:lnTo>
                <a:lnTo>
                  <a:pt x="0" y="1577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2305350" y="691359"/>
            <a:ext cx="7323731" cy="954905"/>
          </a:xfrm>
          <a:prstGeom prst="rect">
            <a:avLst/>
          </a:prstGeom>
        </p:spPr>
        <p:txBody>
          <a:bodyPr anchor="t" rtlCol="false" tIns="0" lIns="0" bIns="0" rIns="0">
            <a:spAutoFit/>
          </a:bodyPr>
          <a:lstStyle/>
          <a:p>
            <a:pPr algn="l" marL="0" indent="0" lvl="0">
              <a:lnSpc>
                <a:spcPts val="7728"/>
              </a:lnSpc>
              <a:spcBef>
                <a:spcPct val="0"/>
              </a:spcBef>
            </a:pPr>
            <a:r>
              <a:rPr lang="en-US" sz="5600" spc="548">
                <a:solidFill>
                  <a:srgbClr val="231F20"/>
                </a:solidFill>
                <a:latin typeface="TT Drugs"/>
                <a:ea typeface="TT Drugs"/>
                <a:cs typeface="TT Drugs"/>
                <a:sym typeface="TT Drugs"/>
              </a:rPr>
              <a:t>Equipo </a:t>
            </a:r>
          </a:p>
        </p:txBody>
      </p:sp>
      <p:sp>
        <p:nvSpPr>
          <p:cNvPr name="TextBox 13" id="13"/>
          <p:cNvSpPr txBox="true"/>
          <p:nvPr/>
        </p:nvSpPr>
        <p:spPr>
          <a:xfrm rot="0">
            <a:off x="4005060" y="5475486"/>
            <a:ext cx="2310277" cy="323850"/>
          </a:xfrm>
          <a:prstGeom prst="rect">
            <a:avLst/>
          </a:prstGeom>
        </p:spPr>
        <p:txBody>
          <a:bodyPr anchor="t" rtlCol="false" tIns="0" lIns="0" bIns="0" rIns="0">
            <a:spAutoFit/>
          </a:bodyPr>
          <a:lstStyle/>
          <a:p>
            <a:pPr algn="ctr">
              <a:lnSpc>
                <a:spcPts val="2539"/>
              </a:lnSpc>
            </a:pPr>
            <a:r>
              <a:rPr lang="en-US" sz="2116" spc="105">
                <a:solidFill>
                  <a:srgbClr val="1A1A1A"/>
                </a:solidFill>
                <a:latin typeface="TT Drugs"/>
                <a:ea typeface="TT Drugs"/>
                <a:cs typeface="TT Drugs"/>
                <a:sym typeface="TT Drugs"/>
              </a:rPr>
              <a:t>Victor Blanco</a:t>
            </a:r>
          </a:p>
        </p:txBody>
      </p:sp>
      <p:sp>
        <p:nvSpPr>
          <p:cNvPr name="TextBox 14" id="14"/>
          <p:cNvSpPr txBox="true"/>
          <p:nvPr/>
        </p:nvSpPr>
        <p:spPr>
          <a:xfrm rot="0">
            <a:off x="4186540" y="5885061"/>
            <a:ext cx="1947317" cy="1000125"/>
          </a:xfrm>
          <a:prstGeom prst="rect">
            <a:avLst/>
          </a:prstGeom>
        </p:spPr>
        <p:txBody>
          <a:bodyPr anchor="t" rtlCol="false" tIns="0" lIns="0" bIns="0" rIns="0">
            <a:spAutoFit/>
          </a:bodyPr>
          <a:lstStyle/>
          <a:p>
            <a:pPr algn="ctr">
              <a:lnSpc>
                <a:spcPts val="1964"/>
              </a:lnSpc>
            </a:pPr>
            <a:r>
              <a:rPr lang="en-US" sz="1637" spc="81">
                <a:solidFill>
                  <a:srgbClr val="1A1A1A"/>
                </a:solidFill>
                <a:latin typeface="TT Drugs"/>
                <a:ea typeface="TT Drugs"/>
                <a:cs typeface="TT Drugs"/>
                <a:sym typeface="TT Drugs"/>
              </a:rPr>
              <a:t>Jefe de poryecto</a:t>
            </a:r>
          </a:p>
          <a:p>
            <a:pPr algn="ctr">
              <a:lnSpc>
                <a:spcPts val="1964"/>
              </a:lnSpc>
            </a:pPr>
            <a:r>
              <a:rPr lang="en-US" sz="1637" spc="81">
                <a:solidFill>
                  <a:srgbClr val="1A1A1A"/>
                </a:solidFill>
                <a:latin typeface="TT Drugs"/>
                <a:ea typeface="TT Drugs"/>
                <a:cs typeface="TT Drugs"/>
                <a:sym typeface="TT Drugs"/>
              </a:rPr>
              <a:t>Base de Datos</a:t>
            </a:r>
          </a:p>
          <a:p>
            <a:pPr algn="ctr">
              <a:lnSpc>
                <a:spcPts val="1964"/>
              </a:lnSpc>
            </a:pPr>
            <a:r>
              <a:rPr lang="en-US" sz="1637" spc="81">
                <a:solidFill>
                  <a:srgbClr val="1A1A1A"/>
                </a:solidFill>
                <a:latin typeface="TT Drugs"/>
                <a:ea typeface="TT Drugs"/>
                <a:cs typeface="TT Drugs"/>
                <a:sym typeface="TT Drugs"/>
              </a:rPr>
              <a:t>Desarrollador</a:t>
            </a:r>
          </a:p>
          <a:p>
            <a:pPr algn="ctr">
              <a:lnSpc>
                <a:spcPts val="1964"/>
              </a:lnSpc>
            </a:pPr>
            <a:r>
              <a:rPr lang="en-US" sz="1637" spc="81">
                <a:solidFill>
                  <a:srgbClr val="1A1A1A"/>
                </a:solidFill>
                <a:latin typeface="TT Drugs"/>
                <a:ea typeface="TT Drugs"/>
                <a:cs typeface="TT Drugs"/>
                <a:sym typeface="TT Drugs"/>
              </a:rPr>
              <a:t>QA</a:t>
            </a:r>
          </a:p>
        </p:txBody>
      </p:sp>
      <p:sp>
        <p:nvSpPr>
          <p:cNvPr name="TextBox 15" id="15"/>
          <p:cNvSpPr txBox="true"/>
          <p:nvPr/>
        </p:nvSpPr>
        <p:spPr>
          <a:xfrm rot="0">
            <a:off x="2305350" y="1738093"/>
            <a:ext cx="7532838" cy="1123726"/>
          </a:xfrm>
          <a:prstGeom prst="rect">
            <a:avLst/>
          </a:prstGeom>
        </p:spPr>
        <p:txBody>
          <a:bodyPr anchor="t" rtlCol="false" tIns="0" lIns="0" bIns="0" rIns="0">
            <a:spAutoFit/>
          </a:bodyPr>
          <a:lstStyle/>
          <a:p>
            <a:pPr algn="l">
              <a:lnSpc>
                <a:spcPts val="2989"/>
              </a:lnSpc>
            </a:pPr>
            <a:r>
              <a:rPr lang="en-US" sz="2166" spc="212">
                <a:solidFill>
                  <a:srgbClr val="231F20"/>
                </a:solidFill>
                <a:latin typeface="TT Drugs"/>
                <a:ea typeface="TT Drugs"/>
                <a:cs typeface="TT Drugs"/>
                <a:sym typeface="TT Drugs"/>
              </a:rPr>
              <a:t>Tenemos el mejor equipo de profesional del mercado para cumplir con los objetivos de la empresa.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10668" y="151575"/>
            <a:ext cx="4296549" cy="9570246"/>
            <a:chOff x="0" y="0"/>
            <a:chExt cx="1131601" cy="2520559"/>
          </a:xfrm>
        </p:grpSpPr>
        <p:sp>
          <p:nvSpPr>
            <p:cNvPr name="Freeform 3" id="3"/>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727880"/>
            </a:solidFill>
            <a:ln cap="sq">
              <a:noFill/>
              <a:prstDash val="solid"/>
              <a:miter/>
            </a:ln>
          </p:spPr>
        </p:sp>
        <p:sp>
          <p:nvSpPr>
            <p:cNvPr name="TextBox 4" id="4"/>
            <p:cNvSpPr txBox="true"/>
            <p:nvPr/>
          </p:nvSpPr>
          <p:spPr>
            <a:xfrm>
              <a:off x="0" y="-19050"/>
              <a:ext cx="1131601" cy="2539609"/>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11327056" y="821898"/>
            <a:ext cx="5676717" cy="8229600"/>
          </a:xfrm>
          <a:custGeom>
            <a:avLst/>
            <a:gdLst/>
            <a:ahLst/>
            <a:cxnLst/>
            <a:rect r="r" b="b" t="t" l="l"/>
            <a:pathLst>
              <a:path h="8229600" w="5676717">
                <a:moveTo>
                  <a:pt x="0" y="0"/>
                </a:moveTo>
                <a:lnTo>
                  <a:pt x="5676717" y="0"/>
                </a:lnTo>
                <a:lnTo>
                  <a:pt x="5676717" y="8229600"/>
                </a:lnTo>
                <a:lnTo>
                  <a:pt x="0" y="8229600"/>
                </a:lnTo>
                <a:lnTo>
                  <a:pt x="0" y="0"/>
                </a:lnTo>
                <a:close/>
              </a:path>
            </a:pathLst>
          </a:custGeom>
          <a:blipFill>
            <a:blip r:embed="rId2"/>
            <a:stretch>
              <a:fillRect l="-13279" t="0" r="-105132" b="0"/>
            </a:stretch>
          </a:blipFill>
        </p:spPr>
      </p:sp>
      <p:sp>
        <p:nvSpPr>
          <p:cNvPr name="TextBox 6" id="6"/>
          <p:cNvSpPr txBox="true"/>
          <p:nvPr/>
        </p:nvSpPr>
        <p:spPr>
          <a:xfrm rot="0">
            <a:off x="830201" y="1393383"/>
            <a:ext cx="4724534" cy="1016250"/>
          </a:xfrm>
          <a:prstGeom prst="rect">
            <a:avLst/>
          </a:prstGeom>
        </p:spPr>
        <p:txBody>
          <a:bodyPr anchor="t" rtlCol="false" tIns="0" lIns="0" bIns="0" rIns="0">
            <a:spAutoFit/>
          </a:bodyPr>
          <a:lstStyle/>
          <a:p>
            <a:pPr algn="ctr" marL="0" indent="0" lvl="0">
              <a:lnSpc>
                <a:spcPts val="8226"/>
              </a:lnSpc>
              <a:spcBef>
                <a:spcPct val="0"/>
              </a:spcBef>
            </a:pPr>
            <a:r>
              <a:rPr lang="en-US" sz="5961" spc="584">
                <a:solidFill>
                  <a:srgbClr val="231F20"/>
                </a:solidFill>
                <a:latin typeface="TT Drugs"/>
                <a:ea typeface="TT Drugs"/>
                <a:cs typeface="TT Drugs"/>
                <a:sym typeface="TT Drugs"/>
              </a:rPr>
              <a:t>Contexto</a:t>
            </a:r>
          </a:p>
        </p:txBody>
      </p:sp>
      <p:sp>
        <p:nvSpPr>
          <p:cNvPr name="TextBox 7" id="7"/>
          <p:cNvSpPr txBox="true"/>
          <p:nvPr/>
        </p:nvSpPr>
        <p:spPr>
          <a:xfrm rot="0">
            <a:off x="1311398" y="2787953"/>
            <a:ext cx="7196518" cy="5033824"/>
          </a:xfrm>
          <a:prstGeom prst="rect">
            <a:avLst/>
          </a:prstGeom>
        </p:spPr>
        <p:txBody>
          <a:bodyPr anchor="t" rtlCol="false" tIns="0" lIns="0" bIns="0" rIns="0">
            <a:spAutoFit/>
          </a:bodyPr>
          <a:lstStyle/>
          <a:p>
            <a:pPr algn="just">
              <a:lnSpc>
                <a:spcPts val="3082"/>
              </a:lnSpc>
            </a:pPr>
            <a:r>
              <a:rPr lang="en-US" sz="2233" spc="218">
                <a:solidFill>
                  <a:srgbClr val="231F20"/>
                </a:solidFill>
                <a:latin typeface="TT Drugs"/>
                <a:ea typeface="TT Drugs"/>
                <a:cs typeface="TT Drugs"/>
                <a:sym typeface="TT Drugs"/>
              </a:rPr>
              <a:t>Nos encontramos en el año 2025 y los avances de la tecnología son cada vez mas grandes, es por ello que debido a la alta demanda de estos avances muchos negocios pequeños se están quedando atrás en lo que respecta a la logística de administrar un negocio a través de internet o un un sistema dedicado que facilite, automatice, mejore y permita a un emprendedor explorar las nuevas tendencias del mercado digital </a:t>
            </a:r>
          </a:p>
          <a:p>
            <a:pPr algn="just">
              <a:lnSpc>
                <a:spcPts val="3082"/>
              </a:lnSpc>
            </a:pPr>
          </a:p>
          <a:p>
            <a:pPr algn="just" marL="0" indent="0" lvl="0">
              <a:lnSpc>
                <a:spcPts val="3082"/>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10668" y="151575"/>
            <a:ext cx="4296549" cy="9570246"/>
            <a:chOff x="0" y="0"/>
            <a:chExt cx="1131601" cy="2520559"/>
          </a:xfrm>
        </p:grpSpPr>
        <p:sp>
          <p:nvSpPr>
            <p:cNvPr name="Freeform 3" id="3"/>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6E7075"/>
            </a:solidFill>
            <a:ln cap="sq">
              <a:noFill/>
              <a:prstDash val="solid"/>
              <a:miter/>
            </a:ln>
          </p:spPr>
        </p:sp>
        <p:sp>
          <p:nvSpPr>
            <p:cNvPr name="TextBox 4" id="4"/>
            <p:cNvSpPr txBox="true"/>
            <p:nvPr/>
          </p:nvSpPr>
          <p:spPr>
            <a:xfrm>
              <a:off x="0" y="-19050"/>
              <a:ext cx="1131601" cy="2539609"/>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11366810" y="916131"/>
            <a:ext cx="5582890" cy="8229600"/>
          </a:xfrm>
          <a:custGeom>
            <a:avLst/>
            <a:gdLst/>
            <a:ahLst/>
            <a:cxnLst/>
            <a:rect r="r" b="b" t="t" l="l"/>
            <a:pathLst>
              <a:path h="8229600" w="5582890">
                <a:moveTo>
                  <a:pt x="0" y="0"/>
                </a:moveTo>
                <a:lnTo>
                  <a:pt x="5582890" y="0"/>
                </a:lnTo>
                <a:lnTo>
                  <a:pt x="5582890" y="8229600"/>
                </a:lnTo>
                <a:lnTo>
                  <a:pt x="0" y="8229600"/>
                </a:lnTo>
                <a:lnTo>
                  <a:pt x="0" y="0"/>
                </a:lnTo>
                <a:close/>
              </a:path>
            </a:pathLst>
          </a:custGeom>
          <a:blipFill>
            <a:blip r:embed="rId2"/>
            <a:stretch>
              <a:fillRect l="-32815" t="0" r="-96166" b="0"/>
            </a:stretch>
          </a:blipFill>
        </p:spPr>
      </p:sp>
      <p:sp>
        <p:nvSpPr>
          <p:cNvPr name="TextBox 6" id="6"/>
          <p:cNvSpPr txBox="true"/>
          <p:nvPr/>
        </p:nvSpPr>
        <p:spPr>
          <a:xfrm rot="0">
            <a:off x="508812" y="1194467"/>
            <a:ext cx="8635188" cy="1016250"/>
          </a:xfrm>
          <a:prstGeom prst="rect">
            <a:avLst/>
          </a:prstGeom>
        </p:spPr>
        <p:txBody>
          <a:bodyPr anchor="t" rtlCol="false" tIns="0" lIns="0" bIns="0" rIns="0">
            <a:spAutoFit/>
          </a:bodyPr>
          <a:lstStyle/>
          <a:p>
            <a:pPr algn="ctr" marL="0" indent="0" lvl="0">
              <a:lnSpc>
                <a:spcPts val="8226"/>
              </a:lnSpc>
              <a:spcBef>
                <a:spcPct val="0"/>
              </a:spcBef>
            </a:pPr>
            <a:r>
              <a:rPr lang="en-US" sz="5961" spc="584">
                <a:solidFill>
                  <a:srgbClr val="231F20"/>
                </a:solidFill>
                <a:latin typeface="TT Drugs"/>
                <a:ea typeface="TT Drugs"/>
                <a:cs typeface="TT Drugs"/>
                <a:sym typeface="TT Drugs"/>
              </a:rPr>
              <a:t>Objetivo General</a:t>
            </a:r>
          </a:p>
        </p:txBody>
      </p:sp>
      <p:sp>
        <p:nvSpPr>
          <p:cNvPr name="TextBox 7" id="7"/>
          <p:cNvSpPr txBox="true"/>
          <p:nvPr/>
        </p:nvSpPr>
        <p:spPr>
          <a:xfrm rot="0">
            <a:off x="1311398" y="2787953"/>
            <a:ext cx="7196518" cy="5033824"/>
          </a:xfrm>
          <a:prstGeom prst="rect">
            <a:avLst/>
          </a:prstGeom>
        </p:spPr>
        <p:txBody>
          <a:bodyPr anchor="t" rtlCol="false" tIns="0" lIns="0" bIns="0" rIns="0">
            <a:spAutoFit/>
          </a:bodyPr>
          <a:lstStyle/>
          <a:p>
            <a:pPr algn="just">
              <a:lnSpc>
                <a:spcPts val="3082"/>
              </a:lnSpc>
            </a:pPr>
            <a:r>
              <a:rPr lang="en-US" sz="2233" spc="218">
                <a:solidFill>
                  <a:srgbClr val="231F20"/>
                </a:solidFill>
                <a:latin typeface="TT Drugs"/>
                <a:ea typeface="TT Drugs"/>
                <a:cs typeface="TT Drugs"/>
                <a:sym typeface="TT Drugs"/>
              </a:rPr>
              <a:t>El objetivo general de UniShop es brindar una solución para negocios pequeños que no tienen acceso a servicios digitales, ya sea por medios económicos o por baja noción sobre el tema.</a:t>
            </a:r>
          </a:p>
          <a:p>
            <a:pPr algn="just">
              <a:lnSpc>
                <a:spcPts val="3082"/>
              </a:lnSpc>
            </a:pPr>
          </a:p>
          <a:p>
            <a:pPr algn="just">
              <a:lnSpc>
                <a:spcPts val="3082"/>
              </a:lnSpc>
            </a:pPr>
            <a:r>
              <a:rPr lang="en-US" sz="2233" spc="218">
                <a:solidFill>
                  <a:srgbClr val="231F20"/>
                </a:solidFill>
                <a:latin typeface="TT Drugs"/>
                <a:ea typeface="TT Drugs"/>
                <a:cs typeface="TT Drugs"/>
                <a:sym typeface="TT Drugs"/>
              </a:rPr>
              <a:t>Es aquí donde nace la creación de este sistema informático, un sistema diseñado a la medida y completamente ajustable a cualquier tipo de empresa enfocado al área de ventas y mejora continua.</a:t>
            </a:r>
          </a:p>
          <a:p>
            <a:pPr algn="just">
              <a:lnSpc>
                <a:spcPts val="3082"/>
              </a:lnSpc>
            </a:pPr>
          </a:p>
          <a:p>
            <a:pPr algn="just" marL="0" indent="0" lvl="0">
              <a:lnSpc>
                <a:spcPts val="3082"/>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798645"/>
            <a:ext cx="9432202" cy="985465"/>
          </a:xfrm>
          <a:prstGeom prst="rect">
            <a:avLst/>
          </a:prstGeom>
        </p:spPr>
        <p:txBody>
          <a:bodyPr anchor="t" rtlCol="false" tIns="0" lIns="0" bIns="0" rIns="0">
            <a:spAutoFit/>
          </a:bodyPr>
          <a:lstStyle/>
          <a:p>
            <a:pPr algn="ctr">
              <a:lnSpc>
                <a:spcPts val="8022"/>
              </a:lnSpc>
            </a:pPr>
            <a:r>
              <a:rPr lang="en-US" sz="5813" spc="569">
                <a:solidFill>
                  <a:srgbClr val="231F20"/>
                </a:solidFill>
                <a:latin typeface="TT Drugs"/>
                <a:ea typeface="TT Drugs"/>
                <a:cs typeface="TT Drugs"/>
                <a:sym typeface="TT Drugs"/>
              </a:rPr>
              <a:t>Objetivos específicos</a:t>
            </a:r>
          </a:p>
        </p:txBody>
      </p:sp>
      <p:sp>
        <p:nvSpPr>
          <p:cNvPr name="TextBox 3" id="3"/>
          <p:cNvSpPr txBox="true"/>
          <p:nvPr/>
        </p:nvSpPr>
        <p:spPr>
          <a:xfrm rot="0">
            <a:off x="2329381" y="2657612"/>
            <a:ext cx="7517511" cy="1090424"/>
          </a:xfrm>
          <a:prstGeom prst="rect">
            <a:avLst/>
          </a:prstGeom>
        </p:spPr>
        <p:txBody>
          <a:bodyPr anchor="t" rtlCol="false" tIns="0" lIns="0" bIns="0" rIns="0">
            <a:spAutoFit/>
          </a:bodyPr>
          <a:lstStyle/>
          <a:p>
            <a:pPr algn="l">
              <a:lnSpc>
                <a:spcPts val="2198"/>
              </a:lnSpc>
            </a:pPr>
            <a:r>
              <a:rPr lang="en-US" sz="1592" spc="156">
                <a:solidFill>
                  <a:srgbClr val="231F20"/>
                </a:solidFill>
                <a:latin typeface="TT Drugs"/>
                <a:ea typeface="TT Drugs"/>
                <a:cs typeface="TT Drugs"/>
                <a:sym typeface="TT Drugs"/>
              </a:rPr>
              <a:t>Uno de los mayores desafíos que tiene el proyecto es lograr aumentar las ventas de un negocio ya existente.</a:t>
            </a:r>
          </a:p>
          <a:p>
            <a:pPr algn="l" marL="0" indent="0" lvl="0">
              <a:lnSpc>
                <a:spcPts val="2198"/>
              </a:lnSpc>
              <a:spcBef>
                <a:spcPct val="0"/>
              </a:spcBef>
            </a:pPr>
            <a:r>
              <a:rPr lang="en-US" sz="1592" spc="156">
                <a:solidFill>
                  <a:srgbClr val="231F20"/>
                </a:solidFill>
                <a:latin typeface="TT Drugs"/>
                <a:ea typeface="TT Drugs"/>
                <a:cs typeface="TT Drugs"/>
                <a:sym typeface="TT Drugs"/>
              </a:rPr>
              <a:t>En el caso de un negocio nuevo, el objetivo es lograr vender a través del sistema online.</a:t>
            </a:r>
          </a:p>
        </p:txBody>
      </p:sp>
      <p:grpSp>
        <p:nvGrpSpPr>
          <p:cNvPr name="Group 4" id="4"/>
          <p:cNvGrpSpPr/>
          <p:nvPr/>
        </p:nvGrpSpPr>
        <p:grpSpPr>
          <a:xfrm rot="0">
            <a:off x="10342192" y="5678740"/>
            <a:ext cx="3648148" cy="3646913"/>
            <a:chOff x="0" y="0"/>
            <a:chExt cx="4262896" cy="4261452"/>
          </a:xfrm>
        </p:grpSpPr>
        <p:sp>
          <p:nvSpPr>
            <p:cNvPr name="Freeform 5" id="5"/>
            <p:cNvSpPr/>
            <p:nvPr/>
          </p:nvSpPr>
          <p:spPr>
            <a:xfrm flipH="false" flipV="false" rot="0">
              <a:off x="0" y="0"/>
              <a:ext cx="4262882" cy="4261485"/>
            </a:xfrm>
            <a:custGeom>
              <a:avLst/>
              <a:gdLst/>
              <a:ahLst/>
              <a:cxnLst/>
              <a:rect r="r" b="b" t="t" l="l"/>
              <a:pathLst>
                <a:path h="4261485" w="4262882">
                  <a:moveTo>
                    <a:pt x="1699387" y="28829"/>
                  </a:moveTo>
                  <a:cubicBezTo>
                    <a:pt x="28829" y="1698879"/>
                    <a:pt x="28829" y="1698879"/>
                    <a:pt x="28829" y="1698879"/>
                  </a:cubicBezTo>
                  <a:cubicBezTo>
                    <a:pt x="0" y="1727708"/>
                    <a:pt x="0" y="1785239"/>
                    <a:pt x="28829" y="1814068"/>
                  </a:cubicBezTo>
                  <a:cubicBezTo>
                    <a:pt x="2477135" y="4232656"/>
                    <a:pt x="2477135" y="4232656"/>
                    <a:pt x="2477135" y="4232656"/>
                  </a:cubicBezTo>
                  <a:cubicBezTo>
                    <a:pt x="2505964" y="4261485"/>
                    <a:pt x="2534793" y="4261485"/>
                    <a:pt x="2563495" y="4232656"/>
                  </a:cubicBezTo>
                  <a:cubicBezTo>
                    <a:pt x="4262882" y="2562606"/>
                    <a:pt x="4262882" y="2562606"/>
                    <a:pt x="4262882" y="2562606"/>
                  </a:cubicBezTo>
                  <a:cubicBezTo>
                    <a:pt x="4262882" y="2562606"/>
                    <a:pt x="4262882" y="2533777"/>
                    <a:pt x="4262882" y="2505075"/>
                  </a:cubicBezTo>
                  <a:cubicBezTo>
                    <a:pt x="4262882" y="86360"/>
                    <a:pt x="4262882" y="86360"/>
                    <a:pt x="4262882" y="86360"/>
                  </a:cubicBezTo>
                  <a:cubicBezTo>
                    <a:pt x="4262882" y="28829"/>
                    <a:pt x="4234053" y="0"/>
                    <a:pt x="4205224" y="0"/>
                  </a:cubicBezTo>
                  <a:cubicBezTo>
                    <a:pt x="1757045" y="0"/>
                    <a:pt x="1757045" y="0"/>
                    <a:pt x="1757045" y="0"/>
                  </a:cubicBezTo>
                  <a:cubicBezTo>
                    <a:pt x="1728216" y="0"/>
                    <a:pt x="1728216" y="0"/>
                    <a:pt x="1699387" y="28829"/>
                  </a:cubicBezTo>
                  <a:close/>
                </a:path>
              </a:pathLst>
            </a:custGeom>
            <a:solidFill>
              <a:srgbClr val="6E7075"/>
            </a:solidFill>
          </p:spPr>
        </p:sp>
      </p:grpSp>
      <p:grpSp>
        <p:nvGrpSpPr>
          <p:cNvPr name="Group 6" id="6"/>
          <p:cNvGrpSpPr/>
          <p:nvPr/>
        </p:nvGrpSpPr>
        <p:grpSpPr>
          <a:xfrm rot="0">
            <a:off x="14482156" y="5743769"/>
            <a:ext cx="3721982" cy="3646913"/>
            <a:chOff x="0" y="0"/>
            <a:chExt cx="4349172" cy="4261452"/>
          </a:xfrm>
        </p:grpSpPr>
        <p:sp>
          <p:nvSpPr>
            <p:cNvPr name="Freeform 7" id="7"/>
            <p:cNvSpPr/>
            <p:nvPr/>
          </p:nvSpPr>
          <p:spPr>
            <a:xfrm flipH="false" flipV="false" rot="0">
              <a:off x="0" y="0"/>
              <a:ext cx="4349242" cy="4261485"/>
            </a:xfrm>
            <a:custGeom>
              <a:avLst/>
              <a:gdLst/>
              <a:ahLst/>
              <a:cxnLst/>
              <a:rect r="r" b="b" t="t" l="l"/>
              <a:pathLst>
                <a:path h="4261485" w="4349242">
                  <a:moveTo>
                    <a:pt x="28829" y="28829"/>
                  </a:moveTo>
                  <a:cubicBezTo>
                    <a:pt x="0" y="28829"/>
                    <a:pt x="0" y="57531"/>
                    <a:pt x="0" y="86360"/>
                  </a:cubicBezTo>
                  <a:cubicBezTo>
                    <a:pt x="0" y="2447417"/>
                    <a:pt x="0" y="2447417"/>
                    <a:pt x="0" y="2447417"/>
                  </a:cubicBezTo>
                  <a:cubicBezTo>
                    <a:pt x="0" y="2447417"/>
                    <a:pt x="0" y="2476246"/>
                    <a:pt x="28829" y="2476246"/>
                  </a:cubicBezTo>
                  <a:cubicBezTo>
                    <a:pt x="1785747" y="4232656"/>
                    <a:pt x="1785747" y="4232656"/>
                    <a:pt x="1785747" y="4232656"/>
                  </a:cubicBezTo>
                  <a:cubicBezTo>
                    <a:pt x="1814576" y="4261485"/>
                    <a:pt x="1843405" y="4261485"/>
                    <a:pt x="1872107" y="4232656"/>
                  </a:cubicBezTo>
                  <a:cubicBezTo>
                    <a:pt x="4320413" y="1813941"/>
                    <a:pt x="4320413" y="1813941"/>
                    <a:pt x="4320413" y="1813941"/>
                  </a:cubicBezTo>
                  <a:cubicBezTo>
                    <a:pt x="4349242" y="1785112"/>
                    <a:pt x="4349242" y="1727581"/>
                    <a:pt x="4320413" y="1698752"/>
                  </a:cubicBezTo>
                  <a:cubicBezTo>
                    <a:pt x="2649855" y="28829"/>
                    <a:pt x="2649855" y="28829"/>
                    <a:pt x="2649855" y="28829"/>
                  </a:cubicBezTo>
                  <a:cubicBezTo>
                    <a:pt x="2621026" y="0"/>
                    <a:pt x="2621026" y="0"/>
                    <a:pt x="2592197" y="0"/>
                  </a:cubicBezTo>
                  <a:cubicBezTo>
                    <a:pt x="57658" y="0"/>
                    <a:pt x="57658" y="0"/>
                    <a:pt x="57658" y="0"/>
                  </a:cubicBezTo>
                  <a:cubicBezTo>
                    <a:pt x="57658" y="0"/>
                    <a:pt x="28829" y="0"/>
                    <a:pt x="28829" y="28829"/>
                  </a:cubicBezTo>
                  <a:close/>
                </a:path>
              </a:pathLst>
            </a:custGeom>
            <a:solidFill>
              <a:srgbClr val="6E7075"/>
            </a:solidFill>
          </p:spPr>
        </p:sp>
      </p:grpSp>
      <p:grpSp>
        <p:nvGrpSpPr>
          <p:cNvPr name="Group 8" id="8"/>
          <p:cNvGrpSpPr/>
          <p:nvPr/>
        </p:nvGrpSpPr>
        <p:grpSpPr>
          <a:xfrm rot="0">
            <a:off x="14482156" y="1553449"/>
            <a:ext cx="3721982" cy="3721673"/>
            <a:chOff x="0" y="0"/>
            <a:chExt cx="4349172" cy="4348811"/>
          </a:xfrm>
        </p:grpSpPr>
        <p:sp>
          <p:nvSpPr>
            <p:cNvPr name="Freeform 9" id="9"/>
            <p:cNvSpPr/>
            <p:nvPr/>
          </p:nvSpPr>
          <p:spPr>
            <a:xfrm flipH="false" flipV="false" rot="0">
              <a:off x="0" y="0"/>
              <a:ext cx="4349242" cy="4348861"/>
            </a:xfrm>
            <a:custGeom>
              <a:avLst/>
              <a:gdLst/>
              <a:ahLst/>
              <a:cxnLst/>
              <a:rect r="r" b="b" t="t" l="l"/>
              <a:pathLst>
                <a:path h="4348861" w="4349242">
                  <a:moveTo>
                    <a:pt x="144018" y="4348861"/>
                  </a:moveTo>
                  <a:cubicBezTo>
                    <a:pt x="2505837" y="4348861"/>
                    <a:pt x="2505837" y="4348861"/>
                    <a:pt x="2505837" y="4348861"/>
                  </a:cubicBezTo>
                  <a:cubicBezTo>
                    <a:pt x="2534666" y="4348861"/>
                    <a:pt x="2534666" y="4320032"/>
                    <a:pt x="2563495" y="4320032"/>
                  </a:cubicBezTo>
                  <a:cubicBezTo>
                    <a:pt x="4320413" y="2563241"/>
                    <a:pt x="4320413" y="2563241"/>
                    <a:pt x="4320413" y="2563241"/>
                  </a:cubicBezTo>
                  <a:cubicBezTo>
                    <a:pt x="4349242" y="2534412"/>
                    <a:pt x="4349242" y="2476881"/>
                    <a:pt x="4320413" y="2448052"/>
                  </a:cubicBezTo>
                  <a:cubicBezTo>
                    <a:pt x="1872107" y="28829"/>
                    <a:pt x="1872107" y="28829"/>
                    <a:pt x="1872107" y="28829"/>
                  </a:cubicBezTo>
                  <a:cubicBezTo>
                    <a:pt x="1843278" y="0"/>
                    <a:pt x="1814449" y="0"/>
                    <a:pt x="1785747" y="28829"/>
                  </a:cubicBezTo>
                  <a:cubicBezTo>
                    <a:pt x="28829" y="1785620"/>
                    <a:pt x="28829" y="1785620"/>
                    <a:pt x="28829" y="1785620"/>
                  </a:cubicBezTo>
                  <a:cubicBezTo>
                    <a:pt x="0" y="1785620"/>
                    <a:pt x="0" y="1814449"/>
                    <a:pt x="0" y="1814449"/>
                  </a:cubicBezTo>
                  <a:cubicBezTo>
                    <a:pt x="0" y="4233672"/>
                    <a:pt x="0" y="4233672"/>
                    <a:pt x="0" y="4233672"/>
                  </a:cubicBezTo>
                  <a:cubicBezTo>
                    <a:pt x="0" y="4348861"/>
                    <a:pt x="57658" y="4348861"/>
                    <a:pt x="144018" y="4348861"/>
                  </a:cubicBezTo>
                  <a:close/>
                </a:path>
              </a:pathLst>
            </a:custGeom>
            <a:solidFill>
              <a:srgbClr val="6E7075"/>
            </a:solidFill>
          </p:spPr>
        </p:sp>
      </p:grpSp>
      <p:grpSp>
        <p:nvGrpSpPr>
          <p:cNvPr name="Group 10" id="10"/>
          <p:cNvGrpSpPr/>
          <p:nvPr/>
        </p:nvGrpSpPr>
        <p:grpSpPr>
          <a:xfrm rot="0">
            <a:off x="10342192" y="1553449"/>
            <a:ext cx="3648148" cy="3721673"/>
            <a:chOff x="0" y="0"/>
            <a:chExt cx="4262896" cy="4348811"/>
          </a:xfrm>
        </p:grpSpPr>
        <p:sp>
          <p:nvSpPr>
            <p:cNvPr name="Freeform 11" id="11"/>
            <p:cNvSpPr/>
            <p:nvPr/>
          </p:nvSpPr>
          <p:spPr>
            <a:xfrm flipH="false" flipV="false" rot="0">
              <a:off x="0" y="0"/>
              <a:ext cx="4262882" cy="4348861"/>
            </a:xfrm>
            <a:custGeom>
              <a:avLst/>
              <a:gdLst/>
              <a:ahLst/>
              <a:cxnLst/>
              <a:rect r="r" b="b" t="t" l="l"/>
              <a:pathLst>
                <a:path h="4348861" w="4262882">
                  <a:moveTo>
                    <a:pt x="4262882" y="4320032"/>
                  </a:moveTo>
                  <a:cubicBezTo>
                    <a:pt x="4262882" y="4291203"/>
                    <a:pt x="4262882" y="4291203"/>
                    <a:pt x="4262882" y="4262374"/>
                  </a:cubicBezTo>
                  <a:cubicBezTo>
                    <a:pt x="4262882" y="1727962"/>
                    <a:pt x="4262882" y="1727962"/>
                    <a:pt x="4262882" y="1727962"/>
                  </a:cubicBezTo>
                  <a:cubicBezTo>
                    <a:pt x="4262882" y="1727962"/>
                    <a:pt x="4262882" y="1699133"/>
                    <a:pt x="4262882" y="1699133"/>
                  </a:cubicBezTo>
                  <a:cubicBezTo>
                    <a:pt x="2563495" y="28829"/>
                    <a:pt x="2563495" y="28829"/>
                    <a:pt x="2563495" y="28829"/>
                  </a:cubicBezTo>
                  <a:cubicBezTo>
                    <a:pt x="2534666" y="0"/>
                    <a:pt x="2505837" y="0"/>
                    <a:pt x="2477135" y="28829"/>
                  </a:cubicBezTo>
                  <a:cubicBezTo>
                    <a:pt x="28829" y="2448052"/>
                    <a:pt x="28829" y="2448052"/>
                    <a:pt x="28829" y="2448052"/>
                  </a:cubicBezTo>
                  <a:cubicBezTo>
                    <a:pt x="0" y="2476881"/>
                    <a:pt x="0" y="2534412"/>
                    <a:pt x="28829" y="2563241"/>
                  </a:cubicBezTo>
                  <a:cubicBezTo>
                    <a:pt x="1785747" y="4320032"/>
                    <a:pt x="1785747" y="4320032"/>
                    <a:pt x="1785747" y="4320032"/>
                  </a:cubicBezTo>
                  <a:cubicBezTo>
                    <a:pt x="1814576" y="4320032"/>
                    <a:pt x="1814576" y="4348861"/>
                    <a:pt x="1843405" y="4348861"/>
                  </a:cubicBezTo>
                  <a:cubicBezTo>
                    <a:pt x="4205224" y="4348861"/>
                    <a:pt x="4205224" y="4348861"/>
                    <a:pt x="4205224" y="4348861"/>
                  </a:cubicBezTo>
                  <a:cubicBezTo>
                    <a:pt x="4205224" y="4348861"/>
                    <a:pt x="4234053" y="4320032"/>
                    <a:pt x="4262882" y="4320032"/>
                  </a:cubicBezTo>
                  <a:close/>
                </a:path>
              </a:pathLst>
            </a:custGeom>
            <a:solidFill>
              <a:srgbClr val="6E7075"/>
            </a:solidFill>
          </p:spPr>
        </p:sp>
      </p:grpSp>
      <p:sp>
        <p:nvSpPr>
          <p:cNvPr name="Freeform 12" id="12"/>
          <p:cNvSpPr/>
          <p:nvPr/>
        </p:nvSpPr>
        <p:spPr>
          <a:xfrm flipH="false" flipV="false" rot="0">
            <a:off x="14899922" y="6340385"/>
            <a:ext cx="1443225" cy="942033"/>
          </a:xfrm>
          <a:custGeom>
            <a:avLst/>
            <a:gdLst/>
            <a:ahLst/>
            <a:cxnLst/>
            <a:rect r="r" b="b" t="t" l="l"/>
            <a:pathLst>
              <a:path h="942033" w="1443225">
                <a:moveTo>
                  <a:pt x="0" y="0"/>
                </a:moveTo>
                <a:lnTo>
                  <a:pt x="1443225" y="0"/>
                </a:lnTo>
                <a:lnTo>
                  <a:pt x="1443225" y="942033"/>
                </a:lnTo>
                <a:lnTo>
                  <a:pt x="0" y="9420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2046606" y="3310565"/>
            <a:ext cx="1445074" cy="1300566"/>
          </a:xfrm>
          <a:custGeom>
            <a:avLst/>
            <a:gdLst/>
            <a:ahLst/>
            <a:cxnLst/>
            <a:rect r="r" b="b" t="t" l="l"/>
            <a:pathLst>
              <a:path h="1300566" w="1445074">
                <a:moveTo>
                  <a:pt x="0" y="0"/>
                </a:moveTo>
                <a:lnTo>
                  <a:pt x="1445073" y="0"/>
                </a:lnTo>
                <a:lnTo>
                  <a:pt x="1445073" y="1300567"/>
                </a:lnTo>
                <a:lnTo>
                  <a:pt x="0" y="13005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5019445" y="3310565"/>
            <a:ext cx="1441337" cy="1438716"/>
          </a:xfrm>
          <a:custGeom>
            <a:avLst/>
            <a:gdLst/>
            <a:ahLst/>
            <a:cxnLst/>
            <a:rect r="r" b="b" t="t" l="l"/>
            <a:pathLst>
              <a:path h="1438716" w="1441337">
                <a:moveTo>
                  <a:pt x="0" y="0"/>
                </a:moveTo>
                <a:lnTo>
                  <a:pt x="1441336" y="0"/>
                </a:lnTo>
                <a:lnTo>
                  <a:pt x="1441336" y="1438716"/>
                </a:lnTo>
                <a:lnTo>
                  <a:pt x="0" y="14387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2166266" y="6320963"/>
            <a:ext cx="1336162" cy="1226840"/>
          </a:xfrm>
          <a:custGeom>
            <a:avLst/>
            <a:gdLst/>
            <a:ahLst/>
            <a:cxnLst/>
            <a:rect r="r" b="b" t="t" l="l"/>
            <a:pathLst>
              <a:path h="1226840" w="1336162">
                <a:moveTo>
                  <a:pt x="0" y="0"/>
                </a:moveTo>
                <a:lnTo>
                  <a:pt x="1336163" y="0"/>
                </a:lnTo>
                <a:lnTo>
                  <a:pt x="1336163" y="1226840"/>
                </a:lnTo>
                <a:lnTo>
                  <a:pt x="0" y="12268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0">
            <a:off x="884892" y="2267922"/>
            <a:ext cx="949189" cy="94918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7075"/>
            </a:solidFill>
            <a:ln cap="sq">
              <a:noFill/>
              <a:prstDash val="solid"/>
              <a:miter/>
            </a:ln>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3899"/>
                </a:lnSpc>
              </a:pPr>
              <a:r>
                <a:rPr lang="en-US" sz="2999">
                  <a:solidFill>
                    <a:srgbClr val="FFFFFF"/>
                  </a:solidFill>
                  <a:latin typeface="TT Drugs"/>
                  <a:ea typeface="TT Drugs"/>
                  <a:cs typeface="TT Drugs"/>
                  <a:sym typeface="TT Drugs"/>
                </a:rPr>
                <a:t>01</a:t>
              </a:r>
            </a:p>
          </p:txBody>
        </p:sp>
      </p:grpSp>
      <p:sp>
        <p:nvSpPr>
          <p:cNvPr name="TextBox 19" id="19"/>
          <p:cNvSpPr txBox="true"/>
          <p:nvPr/>
        </p:nvSpPr>
        <p:spPr>
          <a:xfrm rot="0">
            <a:off x="2329381" y="2280235"/>
            <a:ext cx="1468872" cy="313965"/>
          </a:xfrm>
          <a:prstGeom prst="rect">
            <a:avLst/>
          </a:prstGeom>
        </p:spPr>
        <p:txBody>
          <a:bodyPr anchor="t" rtlCol="false" tIns="0" lIns="0" bIns="0" rIns="0">
            <a:spAutoFit/>
          </a:bodyPr>
          <a:lstStyle/>
          <a:p>
            <a:pPr algn="just" marL="0" indent="0" lvl="0">
              <a:lnSpc>
                <a:spcPts val="2554"/>
              </a:lnSpc>
              <a:spcBef>
                <a:spcPct val="0"/>
              </a:spcBef>
            </a:pPr>
            <a:r>
              <a:rPr lang="en-US" b="true" sz="1851" spc="181">
                <a:solidFill>
                  <a:srgbClr val="0071BC"/>
                </a:solidFill>
                <a:latin typeface="TT Drugs Bold"/>
                <a:ea typeface="TT Drugs Bold"/>
                <a:cs typeface="TT Drugs Bold"/>
                <a:sym typeface="TT Drugs Bold"/>
              </a:rPr>
              <a:t>VENTAS</a:t>
            </a:r>
          </a:p>
        </p:txBody>
      </p:sp>
      <p:sp>
        <p:nvSpPr>
          <p:cNvPr name="TextBox 20" id="20"/>
          <p:cNvSpPr txBox="true"/>
          <p:nvPr/>
        </p:nvSpPr>
        <p:spPr>
          <a:xfrm rot="0">
            <a:off x="2329381" y="4213255"/>
            <a:ext cx="7342316" cy="1364990"/>
          </a:xfrm>
          <a:prstGeom prst="rect">
            <a:avLst/>
          </a:prstGeom>
        </p:spPr>
        <p:txBody>
          <a:bodyPr anchor="t" rtlCol="false" tIns="0" lIns="0" bIns="0" rIns="0">
            <a:spAutoFit/>
          </a:bodyPr>
          <a:lstStyle/>
          <a:p>
            <a:pPr algn="l">
              <a:lnSpc>
                <a:spcPts val="2198"/>
              </a:lnSpc>
            </a:pPr>
            <a:r>
              <a:rPr lang="en-US" sz="1592" spc="156">
                <a:solidFill>
                  <a:srgbClr val="231F20"/>
                </a:solidFill>
                <a:latin typeface="TT Drugs"/>
                <a:ea typeface="TT Drugs"/>
                <a:cs typeface="TT Drugs"/>
                <a:sym typeface="TT Drugs"/>
              </a:rPr>
              <a:t>Por otra parte se busca doblar y hasta triplicar las ganancias de un negocio presencial ya existente. </a:t>
            </a:r>
          </a:p>
          <a:p>
            <a:pPr algn="l" marL="0" indent="0" lvl="0">
              <a:lnSpc>
                <a:spcPts val="2198"/>
              </a:lnSpc>
              <a:spcBef>
                <a:spcPct val="0"/>
              </a:spcBef>
            </a:pPr>
            <a:r>
              <a:rPr lang="en-US" sz="1592" spc="156">
                <a:solidFill>
                  <a:srgbClr val="231F20"/>
                </a:solidFill>
                <a:latin typeface="TT Drugs"/>
                <a:ea typeface="TT Drugs"/>
                <a:cs typeface="TT Drugs"/>
                <a:sym typeface="TT Drugs"/>
              </a:rPr>
              <a:t>En cuanto un negocio nuevo la idea es demostrar que el costo operativo de tener una tienda online es 100% rentable y escalable a través tiempo</a:t>
            </a:r>
          </a:p>
        </p:txBody>
      </p:sp>
      <p:grpSp>
        <p:nvGrpSpPr>
          <p:cNvPr name="Group 21" id="21"/>
          <p:cNvGrpSpPr/>
          <p:nvPr/>
        </p:nvGrpSpPr>
        <p:grpSpPr>
          <a:xfrm rot="0">
            <a:off x="884892" y="3960848"/>
            <a:ext cx="949189" cy="94918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7075"/>
            </a:solidFill>
            <a:ln cap="sq">
              <a:noFill/>
              <a:prstDash val="solid"/>
              <a:miter/>
            </a:ln>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3899"/>
                </a:lnSpc>
              </a:pPr>
              <a:r>
                <a:rPr lang="en-US" sz="2999">
                  <a:solidFill>
                    <a:srgbClr val="FFFFFF"/>
                  </a:solidFill>
                  <a:latin typeface="TT Drugs"/>
                  <a:ea typeface="TT Drugs"/>
                  <a:cs typeface="TT Drugs"/>
                  <a:sym typeface="TT Drugs"/>
                </a:rPr>
                <a:t>02</a:t>
              </a:r>
            </a:p>
          </p:txBody>
        </p:sp>
      </p:grpSp>
      <p:sp>
        <p:nvSpPr>
          <p:cNvPr name="TextBox 24" id="24"/>
          <p:cNvSpPr txBox="true"/>
          <p:nvPr/>
        </p:nvSpPr>
        <p:spPr>
          <a:xfrm rot="0">
            <a:off x="2329381" y="3935488"/>
            <a:ext cx="2191820" cy="291459"/>
          </a:xfrm>
          <a:prstGeom prst="rect">
            <a:avLst/>
          </a:prstGeom>
        </p:spPr>
        <p:txBody>
          <a:bodyPr anchor="t" rtlCol="false" tIns="0" lIns="0" bIns="0" rIns="0">
            <a:spAutoFit/>
          </a:bodyPr>
          <a:lstStyle/>
          <a:p>
            <a:pPr algn="just" marL="0" indent="0" lvl="0">
              <a:lnSpc>
                <a:spcPts val="2434"/>
              </a:lnSpc>
              <a:spcBef>
                <a:spcPct val="0"/>
              </a:spcBef>
            </a:pPr>
            <a:r>
              <a:rPr lang="en-US" b="true" sz="1764" spc="172">
                <a:solidFill>
                  <a:srgbClr val="0071BC"/>
                </a:solidFill>
                <a:latin typeface="TT Drugs Bold"/>
                <a:ea typeface="TT Drugs Bold"/>
                <a:cs typeface="TT Drugs Bold"/>
                <a:sym typeface="TT Drugs Bold"/>
              </a:rPr>
              <a:t>GANANCIAS</a:t>
            </a:r>
          </a:p>
        </p:txBody>
      </p:sp>
      <p:sp>
        <p:nvSpPr>
          <p:cNvPr name="TextBox 25" id="25"/>
          <p:cNvSpPr txBox="true"/>
          <p:nvPr/>
        </p:nvSpPr>
        <p:spPr>
          <a:xfrm rot="0">
            <a:off x="2329381" y="6150503"/>
            <a:ext cx="7342316" cy="1364990"/>
          </a:xfrm>
          <a:prstGeom prst="rect">
            <a:avLst/>
          </a:prstGeom>
        </p:spPr>
        <p:txBody>
          <a:bodyPr anchor="t" rtlCol="false" tIns="0" lIns="0" bIns="0" rIns="0">
            <a:spAutoFit/>
          </a:bodyPr>
          <a:lstStyle/>
          <a:p>
            <a:pPr algn="l" marL="0" indent="0" lvl="0">
              <a:lnSpc>
                <a:spcPts val="2198"/>
              </a:lnSpc>
              <a:spcBef>
                <a:spcPct val="0"/>
              </a:spcBef>
            </a:pPr>
            <a:r>
              <a:rPr lang="en-US" sz="1592" spc="156">
                <a:solidFill>
                  <a:srgbClr val="231F20"/>
                </a:solidFill>
                <a:latin typeface="TT Drugs"/>
                <a:ea typeface="TT Drugs"/>
                <a:cs typeface="TT Drugs"/>
                <a:sym typeface="TT Drugs"/>
              </a:rPr>
              <a:t>Una buena gestión siempre hará crecer un negocio, es por eso que el sistema de UniShop permite tomar decisiones importantes sobre el futuro de la empresa gracias a su analisis de datos. Esto permitirá saber y predecir hacia donde dirigir los recursos del negocio para una mejor rentabilidad. </a:t>
            </a:r>
          </a:p>
        </p:txBody>
      </p:sp>
      <p:grpSp>
        <p:nvGrpSpPr>
          <p:cNvPr name="Group 26" id="26"/>
          <p:cNvGrpSpPr/>
          <p:nvPr/>
        </p:nvGrpSpPr>
        <p:grpSpPr>
          <a:xfrm rot="0">
            <a:off x="884892" y="5884163"/>
            <a:ext cx="949189" cy="949189"/>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7075"/>
            </a:solidFill>
            <a:ln cap="sq">
              <a:noFill/>
              <a:prstDash val="solid"/>
              <a:miter/>
            </a:ln>
          </p:spPr>
        </p:sp>
        <p:sp>
          <p:nvSpPr>
            <p:cNvPr name="TextBox 28" id="28"/>
            <p:cNvSpPr txBox="true"/>
            <p:nvPr/>
          </p:nvSpPr>
          <p:spPr>
            <a:xfrm>
              <a:off x="76200" y="47625"/>
              <a:ext cx="660400" cy="688975"/>
            </a:xfrm>
            <a:prstGeom prst="rect">
              <a:avLst/>
            </a:prstGeom>
          </p:spPr>
          <p:txBody>
            <a:bodyPr anchor="ctr" rtlCol="false" tIns="50800" lIns="50800" bIns="50800" rIns="50800"/>
            <a:lstStyle/>
            <a:p>
              <a:pPr algn="ctr">
                <a:lnSpc>
                  <a:spcPts val="3899"/>
                </a:lnSpc>
              </a:pPr>
              <a:r>
                <a:rPr lang="en-US" sz="2999">
                  <a:solidFill>
                    <a:srgbClr val="FFFFFF"/>
                  </a:solidFill>
                  <a:latin typeface="TT Drugs"/>
                  <a:ea typeface="TT Drugs"/>
                  <a:cs typeface="TT Drugs"/>
                  <a:sym typeface="TT Drugs"/>
                </a:rPr>
                <a:t>03</a:t>
              </a:r>
            </a:p>
          </p:txBody>
        </p:sp>
      </p:grpSp>
      <p:sp>
        <p:nvSpPr>
          <p:cNvPr name="TextBox 29" id="29"/>
          <p:cNvSpPr txBox="true"/>
          <p:nvPr/>
        </p:nvSpPr>
        <p:spPr>
          <a:xfrm rot="0">
            <a:off x="2329381" y="5846063"/>
            <a:ext cx="3317786" cy="313965"/>
          </a:xfrm>
          <a:prstGeom prst="rect">
            <a:avLst/>
          </a:prstGeom>
        </p:spPr>
        <p:txBody>
          <a:bodyPr anchor="t" rtlCol="false" tIns="0" lIns="0" bIns="0" rIns="0">
            <a:spAutoFit/>
          </a:bodyPr>
          <a:lstStyle/>
          <a:p>
            <a:pPr algn="just" marL="0" indent="0" lvl="0">
              <a:lnSpc>
                <a:spcPts val="2554"/>
              </a:lnSpc>
              <a:spcBef>
                <a:spcPct val="0"/>
              </a:spcBef>
            </a:pPr>
            <a:r>
              <a:rPr lang="en-US" b="true" sz="1851" spc="181">
                <a:solidFill>
                  <a:srgbClr val="0071BC"/>
                </a:solidFill>
                <a:latin typeface="TT Drugs Bold"/>
                <a:ea typeface="TT Drugs Bold"/>
                <a:cs typeface="TT Drugs Bold"/>
                <a:sym typeface="TT Drugs Bold"/>
              </a:rPr>
              <a:t>GESTIÓN</a:t>
            </a:r>
          </a:p>
        </p:txBody>
      </p:sp>
      <p:sp>
        <p:nvSpPr>
          <p:cNvPr name="TextBox 30" id="30"/>
          <p:cNvSpPr txBox="true"/>
          <p:nvPr/>
        </p:nvSpPr>
        <p:spPr>
          <a:xfrm rot="0">
            <a:off x="2329381" y="8151104"/>
            <a:ext cx="6635571" cy="1090424"/>
          </a:xfrm>
          <a:prstGeom prst="rect">
            <a:avLst/>
          </a:prstGeom>
        </p:spPr>
        <p:txBody>
          <a:bodyPr anchor="t" rtlCol="false" tIns="0" lIns="0" bIns="0" rIns="0">
            <a:spAutoFit/>
          </a:bodyPr>
          <a:lstStyle/>
          <a:p>
            <a:pPr algn="l" marL="0" indent="0" lvl="0">
              <a:lnSpc>
                <a:spcPts val="2198"/>
              </a:lnSpc>
              <a:spcBef>
                <a:spcPct val="0"/>
              </a:spcBef>
            </a:pPr>
            <a:r>
              <a:rPr lang="en-US" sz="1592" spc="156">
                <a:solidFill>
                  <a:srgbClr val="231F20"/>
                </a:solidFill>
                <a:latin typeface="TT Drugs"/>
                <a:ea typeface="TT Drugs"/>
                <a:cs typeface="TT Drugs"/>
                <a:sym typeface="TT Drugs"/>
              </a:rPr>
              <a:t>Contar con un sistema que te permita obtener información importante sobre tu negocio haciendo solo un click es un Plus que beneficia de muchas formas a un negocio, ya sea generando ganancias o estudios futuros.</a:t>
            </a:r>
          </a:p>
        </p:txBody>
      </p:sp>
      <p:grpSp>
        <p:nvGrpSpPr>
          <p:cNvPr name="Group 31" id="31"/>
          <p:cNvGrpSpPr/>
          <p:nvPr/>
        </p:nvGrpSpPr>
        <p:grpSpPr>
          <a:xfrm rot="0">
            <a:off x="884892" y="7808564"/>
            <a:ext cx="949189" cy="949189"/>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7075"/>
            </a:solidFill>
            <a:ln cap="sq">
              <a:noFill/>
              <a:prstDash val="solid"/>
              <a:miter/>
            </a:ln>
          </p:spPr>
        </p:sp>
        <p:sp>
          <p:nvSpPr>
            <p:cNvPr name="TextBox 33" id="33"/>
            <p:cNvSpPr txBox="true"/>
            <p:nvPr/>
          </p:nvSpPr>
          <p:spPr>
            <a:xfrm>
              <a:off x="76200" y="47625"/>
              <a:ext cx="660400" cy="688975"/>
            </a:xfrm>
            <a:prstGeom prst="rect">
              <a:avLst/>
            </a:prstGeom>
          </p:spPr>
          <p:txBody>
            <a:bodyPr anchor="ctr" rtlCol="false" tIns="50800" lIns="50800" bIns="50800" rIns="50800"/>
            <a:lstStyle/>
            <a:p>
              <a:pPr algn="ctr">
                <a:lnSpc>
                  <a:spcPts val="3899"/>
                </a:lnSpc>
              </a:pPr>
              <a:r>
                <a:rPr lang="en-US" sz="2999">
                  <a:solidFill>
                    <a:srgbClr val="FFFFFF"/>
                  </a:solidFill>
                  <a:latin typeface="TT Drugs"/>
                  <a:ea typeface="TT Drugs"/>
                  <a:cs typeface="TT Drugs"/>
                  <a:sym typeface="TT Drugs"/>
                </a:rPr>
                <a:t>04</a:t>
              </a:r>
            </a:p>
          </p:txBody>
        </p:sp>
      </p:grpSp>
      <p:sp>
        <p:nvSpPr>
          <p:cNvPr name="TextBox 34" id="34"/>
          <p:cNvSpPr txBox="true"/>
          <p:nvPr/>
        </p:nvSpPr>
        <p:spPr>
          <a:xfrm rot="0">
            <a:off x="2329381" y="7770464"/>
            <a:ext cx="3578791" cy="313965"/>
          </a:xfrm>
          <a:prstGeom prst="rect">
            <a:avLst/>
          </a:prstGeom>
        </p:spPr>
        <p:txBody>
          <a:bodyPr anchor="t" rtlCol="false" tIns="0" lIns="0" bIns="0" rIns="0">
            <a:spAutoFit/>
          </a:bodyPr>
          <a:lstStyle/>
          <a:p>
            <a:pPr algn="just" marL="0" indent="0" lvl="0">
              <a:lnSpc>
                <a:spcPts val="2554"/>
              </a:lnSpc>
              <a:spcBef>
                <a:spcPct val="0"/>
              </a:spcBef>
            </a:pPr>
            <a:r>
              <a:rPr lang="en-US" b="true" sz="1851" spc="181">
                <a:solidFill>
                  <a:srgbClr val="0071BC"/>
                </a:solidFill>
                <a:latin typeface="TT Drugs Bold"/>
                <a:ea typeface="TT Drugs Bold"/>
                <a:cs typeface="TT Drugs Bold"/>
                <a:sym typeface="TT Drugs Bold"/>
              </a:rPr>
              <a:t>AUTOMATIZACIÓN</a:t>
            </a:r>
          </a:p>
        </p:txBody>
      </p:sp>
      <p:sp>
        <p:nvSpPr>
          <p:cNvPr name="Freeform 35" id="35"/>
          <p:cNvSpPr/>
          <p:nvPr/>
        </p:nvSpPr>
        <p:spPr>
          <a:xfrm flipH="false" flipV="false" rot="-10800000">
            <a:off x="-19050" y="-468102"/>
            <a:ext cx="7262322" cy="2086267"/>
          </a:xfrm>
          <a:custGeom>
            <a:avLst/>
            <a:gdLst/>
            <a:ahLst/>
            <a:cxnLst/>
            <a:rect r="r" b="b" t="t" l="l"/>
            <a:pathLst>
              <a:path h="2086267" w="7262322">
                <a:moveTo>
                  <a:pt x="0" y="0"/>
                </a:moveTo>
                <a:lnTo>
                  <a:pt x="7262322" y="0"/>
                </a:lnTo>
                <a:lnTo>
                  <a:pt x="7262322" y="2086267"/>
                </a:lnTo>
                <a:lnTo>
                  <a:pt x="0" y="20862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6" id="36"/>
          <p:cNvSpPr/>
          <p:nvPr/>
        </p:nvSpPr>
        <p:spPr>
          <a:xfrm flipH="true" flipV="true" rot="-10800000">
            <a:off x="2721856" y="8654151"/>
            <a:ext cx="7262322" cy="2086267"/>
          </a:xfrm>
          <a:custGeom>
            <a:avLst/>
            <a:gdLst/>
            <a:ahLst/>
            <a:cxnLst/>
            <a:rect r="r" b="b" t="t" l="l"/>
            <a:pathLst>
              <a:path h="2086267" w="7262322">
                <a:moveTo>
                  <a:pt x="7262322" y="2086266"/>
                </a:moveTo>
                <a:lnTo>
                  <a:pt x="0" y="2086266"/>
                </a:lnTo>
                <a:lnTo>
                  <a:pt x="0" y="0"/>
                </a:lnTo>
                <a:lnTo>
                  <a:pt x="7262322" y="0"/>
                </a:lnTo>
                <a:lnTo>
                  <a:pt x="7262322" y="2086266"/>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808562" y="751528"/>
            <a:ext cx="9432202" cy="985465"/>
          </a:xfrm>
          <a:prstGeom prst="rect">
            <a:avLst/>
          </a:prstGeom>
        </p:spPr>
        <p:txBody>
          <a:bodyPr anchor="t" rtlCol="false" tIns="0" lIns="0" bIns="0" rIns="0">
            <a:spAutoFit/>
          </a:bodyPr>
          <a:lstStyle/>
          <a:p>
            <a:pPr algn="ctr">
              <a:lnSpc>
                <a:spcPts val="8022"/>
              </a:lnSpc>
            </a:pPr>
            <a:r>
              <a:rPr lang="en-US" sz="5813" spc="569">
                <a:solidFill>
                  <a:srgbClr val="231F20"/>
                </a:solidFill>
                <a:latin typeface="TT Drugs"/>
                <a:ea typeface="TT Drugs"/>
                <a:cs typeface="TT Drugs"/>
                <a:sym typeface="TT Drugs"/>
              </a:rPr>
              <a:t>Alcance del Proyecto</a:t>
            </a:r>
          </a:p>
        </p:txBody>
      </p:sp>
      <p:sp>
        <p:nvSpPr>
          <p:cNvPr name="Freeform 3" id="3"/>
          <p:cNvSpPr/>
          <p:nvPr/>
        </p:nvSpPr>
        <p:spPr>
          <a:xfrm flipH="false" flipV="false" rot="-10800000">
            <a:off x="-19050" y="-468102"/>
            <a:ext cx="7262322" cy="2086267"/>
          </a:xfrm>
          <a:custGeom>
            <a:avLst/>
            <a:gdLst/>
            <a:ahLst/>
            <a:cxnLst/>
            <a:rect r="r" b="b" t="t" l="l"/>
            <a:pathLst>
              <a:path h="2086267" w="7262322">
                <a:moveTo>
                  <a:pt x="0" y="0"/>
                </a:moveTo>
                <a:lnTo>
                  <a:pt x="7262322" y="0"/>
                </a:lnTo>
                <a:lnTo>
                  <a:pt x="7262322" y="2086267"/>
                </a:lnTo>
                <a:lnTo>
                  <a:pt x="0" y="208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10800000">
            <a:off x="11025678" y="8544212"/>
            <a:ext cx="7262322" cy="2086267"/>
          </a:xfrm>
          <a:custGeom>
            <a:avLst/>
            <a:gdLst/>
            <a:ahLst/>
            <a:cxnLst/>
            <a:rect r="r" b="b" t="t" l="l"/>
            <a:pathLst>
              <a:path h="2086267" w="7262322">
                <a:moveTo>
                  <a:pt x="7262322" y="2086267"/>
                </a:moveTo>
                <a:lnTo>
                  <a:pt x="0" y="2086267"/>
                </a:lnTo>
                <a:lnTo>
                  <a:pt x="0" y="0"/>
                </a:lnTo>
                <a:lnTo>
                  <a:pt x="7262322" y="0"/>
                </a:lnTo>
                <a:lnTo>
                  <a:pt x="7262322" y="2086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403670" y="2495552"/>
            <a:ext cx="547336" cy="453316"/>
          </a:xfrm>
          <a:prstGeom prst="rect">
            <a:avLst/>
          </a:prstGeom>
        </p:spPr>
        <p:txBody>
          <a:bodyPr anchor="t" rtlCol="false" tIns="0" lIns="0" bIns="0" rIns="0">
            <a:spAutoFit/>
          </a:bodyPr>
          <a:lstStyle/>
          <a:p>
            <a:pPr algn="ctr" marL="0" indent="0" lvl="0">
              <a:lnSpc>
                <a:spcPts val="3684"/>
              </a:lnSpc>
              <a:spcBef>
                <a:spcPct val="0"/>
              </a:spcBef>
            </a:pPr>
            <a:r>
              <a:rPr lang="en-US" b="true" sz="2669" spc="261">
                <a:solidFill>
                  <a:srgbClr val="0071BC"/>
                </a:solidFill>
                <a:latin typeface="TT Drugs Bold"/>
                <a:ea typeface="TT Drugs Bold"/>
                <a:cs typeface="TT Drugs Bold"/>
                <a:sym typeface="TT Drugs Bold"/>
              </a:rPr>
              <a:t>01</a:t>
            </a:r>
          </a:p>
        </p:txBody>
      </p:sp>
      <p:sp>
        <p:nvSpPr>
          <p:cNvPr name="TextBox 6" id="6"/>
          <p:cNvSpPr txBox="true"/>
          <p:nvPr/>
        </p:nvSpPr>
        <p:spPr>
          <a:xfrm rot="0">
            <a:off x="8433112" y="2471191"/>
            <a:ext cx="547336" cy="453316"/>
          </a:xfrm>
          <a:prstGeom prst="rect">
            <a:avLst/>
          </a:prstGeom>
        </p:spPr>
        <p:txBody>
          <a:bodyPr anchor="t" rtlCol="false" tIns="0" lIns="0" bIns="0" rIns="0">
            <a:spAutoFit/>
          </a:bodyPr>
          <a:lstStyle/>
          <a:p>
            <a:pPr algn="ctr" marL="0" indent="0" lvl="0">
              <a:lnSpc>
                <a:spcPts val="3684"/>
              </a:lnSpc>
              <a:spcBef>
                <a:spcPct val="0"/>
              </a:spcBef>
            </a:pPr>
            <a:r>
              <a:rPr lang="en-US" b="true" sz="2669" spc="261">
                <a:solidFill>
                  <a:srgbClr val="0071BC"/>
                </a:solidFill>
                <a:latin typeface="TT Drugs Bold"/>
                <a:ea typeface="TT Drugs Bold"/>
                <a:cs typeface="TT Drugs Bold"/>
                <a:sym typeface="TT Drugs Bold"/>
              </a:rPr>
              <a:t>02</a:t>
            </a:r>
          </a:p>
        </p:txBody>
      </p:sp>
      <p:sp>
        <p:nvSpPr>
          <p:cNvPr name="TextBox 7" id="7"/>
          <p:cNvSpPr txBox="true"/>
          <p:nvPr/>
        </p:nvSpPr>
        <p:spPr>
          <a:xfrm rot="0">
            <a:off x="14921899" y="2471191"/>
            <a:ext cx="547336" cy="453316"/>
          </a:xfrm>
          <a:prstGeom prst="rect">
            <a:avLst/>
          </a:prstGeom>
        </p:spPr>
        <p:txBody>
          <a:bodyPr anchor="t" rtlCol="false" tIns="0" lIns="0" bIns="0" rIns="0">
            <a:spAutoFit/>
          </a:bodyPr>
          <a:lstStyle/>
          <a:p>
            <a:pPr algn="ctr" marL="0" indent="0" lvl="0">
              <a:lnSpc>
                <a:spcPts val="3684"/>
              </a:lnSpc>
              <a:spcBef>
                <a:spcPct val="0"/>
              </a:spcBef>
            </a:pPr>
            <a:r>
              <a:rPr lang="en-US" b="true" sz="2669" spc="261">
                <a:solidFill>
                  <a:srgbClr val="0071BC"/>
                </a:solidFill>
                <a:latin typeface="TT Drugs Bold"/>
                <a:ea typeface="TT Drugs Bold"/>
                <a:cs typeface="TT Drugs Bold"/>
                <a:sym typeface="TT Drugs Bold"/>
              </a:rPr>
              <a:t>03</a:t>
            </a:r>
          </a:p>
        </p:txBody>
      </p:sp>
      <p:sp>
        <p:nvSpPr>
          <p:cNvPr name="TextBox 8" id="8"/>
          <p:cNvSpPr txBox="true"/>
          <p:nvPr/>
        </p:nvSpPr>
        <p:spPr>
          <a:xfrm rot="0">
            <a:off x="8433112" y="6306038"/>
            <a:ext cx="547336" cy="453316"/>
          </a:xfrm>
          <a:prstGeom prst="rect">
            <a:avLst/>
          </a:prstGeom>
        </p:spPr>
        <p:txBody>
          <a:bodyPr anchor="t" rtlCol="false" tIns="0" lIns="0" bIns="0" rIns="0">
            <a:spAutoFit/>
          </a:bodyPr>
          <a:lstStyle/>
          <a:p>
            <a:pPr algn="ctr" marL="0" indent="0" lvl="0">
              <a:lnSpc>
                <a:spcPts val="3684"/>
              </a:lnSpc>
              <a:spcBef>
                <a:spcPct val="0"/>
              </a:spcBef>
            </a:pPr>
            <a:r>
              <a:rPr lang="en-US" b="true" sz="2669" spc="261">
                <a:solidFill>
                  <a:srgbClr val="0071BC"/>
                </a:solidFill>
                <a:latin typeface="TT Drugs Bold"/>
                <a:ea typeface="TT Drugs Bold"/>
                <a:cs typeface="TT Drugs Bold"/>
                <a:sym typeface="TT Drugs Bold"/>
              </a:rPr>
              <a:t>04</a:t>
            </a:r>
          </a:p>
        </p:txBody>
      </p:sp>
      <p:sp>
        <p:nvSpPr>
          <p:cNvPr name="TextBox 9" id="9"/>
          <p:cNvSpPr txBox="true"/>
          <p:nvPr/>
        </p:nvSpPr>
        <p:spPr>
          <a:xfrm rot="0">
            <a:off x="1284348" y="3083612"/>
            <a:ext cx="4403592" cy="829938"/>
          </a:xfrm>
          <a:prstGeom prst="rect">
            <a:avLst/>
          </a:prstGeom>
        </p:spPr>
        <p:txBody>
          <a:bodyPr anchor="t" rtlCol="false" tIns="0" lIns="0" bIns="0" rIns="0">
            <a:spAutoFit/>
          </a:bodyPr>
          <a:lstStyle/>
          <a:p>
            <a:pPr algn="l">
              <a:lnSpc>
                <a:spcPts val="3373"/>
              </a:lnSpc>
            </a:pPr>
            <a:r>
              <a:rPr lang="en-US" sz="2444" spc="239">
                <a:solidFill>
                  <a:srgbClr val="231F20"/>
                </a:solidFill>
                <a:latin typeface="TT Drugs"/>
                <a:ea typeface="TT Drugs"/>
                <a:cs typeface="TT Drugs"/>
                <a:sym typeface="TT Drugs"/>
              </a:rPr>
              <a:t>Idioma disponible:</a:t>
            </a:r>
          </a:p>
          <a:p>
            <a:pPr algn="l" marL="527819" indent="-263909" lvl="1">
              <a:lnSpc>
                <a:spcPts val="3373"/>
              </a:lnSpc>
              <a:spcBef>
                <a:spcPct val="0"/>
              </a:spcBef>
              <a:buFont typeface="Arial"/>
              <a:buChar char="•"/>
            </a:pPr>
            <a:r>
              <a:rPr lang="en-US" sz="2444" spc="239">
                <a:solidFill>
                  <a:srgbClr val="231F20"/>
                </a:solidFill>
                <a:latin typeface="TT Drugs"/>
                <a:ea typeface="TT Drugs"/>
                <a:cs typeface="TT Drugs"/>
                <a:sym typeface="TT Drugs"/>
              </a:rPr>
              <a:t>Español</a:t>
            </a:r>
          </a:p>
        </p:txBody>
      </p:sp>
      <p:sp>
        <p:nvSpPr>
          <p:cNvPr name="TextBox 10" id="10"/>
          <p:cNvSpPr txBox="true"/>
          <p:nvPr/>
        </p:nvSpPr>
        <p:spPr>
          <a:xfrm rot="0">
            <a:off x="7081731" y="3080538"/>
            <a:ext cx="4403592" cy="1249038"/>
          </a:xfrm>
          <a:prstGeom prst="rect">
            <a:avLst/>
          </a:prstGeom>
        </p:spPr>
        <p:txBody>
          <a:bodyPr anchor="t" rtlCol="false" tIns="0" lIns="0" bIns="0" rIns="0">
            <a:spAutoFit/>
          </a:bodyPr>
          <a:lstStyle/>
          <a:p>
            <a:pPr algn="l">
              <a:lnSpc>
                <a:spcPts val="3373"/>
              </a:lnSpc>
            </a:pPr>
            <a:r>
              <a:rPr lang="en-US" sz="2444" spc="239">
                <a:solidFill>
                  <a:srgbClr val="231F20"/>
                </a:solidFill>
                <a:latin typeface="TT Drugs"/>
                <a:ea typeface="TT Drugs"/>
                <a:cs typeface="TT Drugs"/>
                <a:sym typeface="TT Drugs"/>
              </a:rPr>
              <a:t>Vistas disponibles:</a:t>
            </a:r>
          </a:p>
          <a:p>
            <a:pPr algn="l" marL="527819" indent="-263909" lvl="1">
              <a:lnSpc>
                <a:spcPts val="3373"/>
              </a:lnSpc>
              <a:buFont typeface="Arial"/>
              <a:buChar char="•"/>
            </a:pPr>
            <a:r>
              <a:rPr lang="en-US" sz="2444" spc="239">
                <a:solidFill>
                  <a:srgbClr val="231F20"/>
                </a:solidFill>
                <a:latin typeface="TT Drugs"/>
                <a:ea typeface="TT Drugs"/>
                <a:cs typeface="TT Drugs"/>
                <a:sym typeface="TT Drugs"/>
              </a:rPr>
              <a:t>Cliente</a:t>
            </a:r>
          </a:p>
          <a:p>
            <a:pPr algn="l" marL="527819" indent="-263909" lvl="1">
              <a:lnSpc>
                <a:spcPts val="3373"/>
              </a:lnSpc>
              <a:spcBef>
                <a:spcPct val="0"/>
              </a:spcBef>
              <a:buFont typeface="Arial"/>
              <a:buChar char="•"/>
            </a:pPr>
            <a:r>
              <a:rPr lang="en-US" sz="2444" spc="239">
                <a:solidFill>
                  <a:srgbClr val="231F20"/>
                </a:solidFill>
                <a:latin typeface="TT Drugs"/>
                <a:ea typeface="TT Drugs"/>
                <a:cs typeface="TT Drugs"/>
                <a:sym typeface="TT Drugs"/>
              </a:rPr>
              <a:t>Administrador </a:t>
            </a:r>
          </a:p>
        </p:txBody>
      </p:sp>
      <p:sp>
        <p:nvSpPr>
          <p:cNvPr name="TextBox 11" id="11"/>
          <p:cNvSpPr txBox="true"/>
          <p:nvPr/>
        </p:nvSpPr>
        <p:spPr>
          <a:xfrm rot="0">
            <a:off x="6498462" y="6866998"/>
            <a:ext cx="4403592" cy="1674287"/>
          </a:xfrm>
          <a:prstGeom prst="rect">
            <a:avLst/>
          </a:prstGeom>
        </p:spPr>
        <p:txBody>
          <a:bodyPr anchor="t" rtlCol="false" tIns="0" lIns="0" bIns="0" rIns="0">
            <a:spAutoFit/>
          </a:bodyPr>
          <a:lstStyle/>
          <a:p>
            <a:pPr algn="ctr">
              <a:lnSpc>
                <a:spcPts val="3373"/>
              </a:lnSpc>
            </a:pPr>
            <a:r>
              <a:rPr lang="en-US" sz="2444" spc="239">
                <a:solidFill>
                  <a:srgbClr val="231F20"/>
                </a:solidFill>
                <a:latin typeface="TT Drugs"/>
                <a:ea typeface="TT Drugs"/>
                <a:cs typeface="TT Drugs"/>
                <a:sym typeface="TT Drugs"/>
              </a:rPr>
              <a:t>Pasarela de Pago (Transbank)</a:t>
            </a:r>
          </a:p>
          <a:p>
            <a:pPr algn="ctr" marL="0" indent="0" lvl="0">
              <a:lnSpc>
                <a:spcPts val="3373"/>
              </a:lnSpc>
              <a:spcBef>
                <a:spcPct val="0"/>
              </a:spcBef>
            </a:pPr>
            <a:r>
              <a:rPr lang="en-US" sz="2444" spc="239">
                <a:solidFill>
                  <a:srgbClr val="231F20"/>
                </a:solidFill>
                <a:latin typeface="TT Drugs"/>
                <a:ea typeface="TT Drugs"/>
                <a:cs typeface="TT Drugs"/>
                <a:sym typeface="TT Drugs"/>
              </a:rPr>
              <a:t>para gestionar transacciones</a:t>
            </a:r>
          </a:p>
        </p:txBody>
      </p:sp>
      <p:sp>
        <p:nvSpPr>
          <p:cNvPr name="TextBox 12" id="12"/>
          <p:cNvSpPr txBox="true"/>
          <p:nvPr/>
        </p:nvSpPr>
        <p:spPr>
          <a:xfrm rot="0">
            <a:off x="12879113" y="3080538"/>
            <a:ext cx="4403592" cy="2094924"/>
          </a:xfrm>
          <a:prstGeom prst="rect">
            <a:avLst/>
          </a:prstGeom>
        </p:spPr>
        <p:txBody>
          <a:bodyPr anchor="t" rtlCol="false" tIns="0" lIns="0" bIns="0" rIns="0">
            <a:spAutoFit/>
          </a:bodyPr>
          <a:lstStyle/>
          <a:p>
            <a:pPr algn="ctr" marL="0" indent="0" lvl="0">
              <a:lnSpc>
                <a:spcPts val="3373"/>
              </a:lnSpc>
              <a:spcBef>
                <a:spcPct val="0"/>
              </a:spcBef>
            </a:pPr>
            <a:r>
              <a:rPr lang="en-US" sz="2444" spc="239">
                <a:solidFill>
                  <a:srgbClr val="231F20"/>
                </a:solidFill>
                <a:latin typeface="TT Drugs"/>
                <a:ea typeface="TT Drugs"/>
                <a:cs typeface="TT Drugs"/>
                <a:sym typeface="TT Drugs"/>
              </a:rPr>
              <a:t>Asistente virtual para resolver dudas sobre compras, despachos y devoluciones hacia los clientes.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43983" y="7089454"/>
            <a:ext cx="7092705" cy="70927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7880"/>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5942890" y="-1619080"/>
            <a:ext cx="3754024" cy="375402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7880"/>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3485676" y="8502066"/>
            <a:ext cx="4687320" cy="4687320"/>
          </a:xfrm>
          <a:custGeom>
            <a:avLst/>
            <a:gdLst/>
            <a:ahLst/>
            <a:cxnLst/>
            <a:rect r="r" b="b" t="t" l="l"/>
            <a:pathLst>
              <a:path h="4687320" w="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017533" y="-2191570"/>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4253094" y="2761922"/>
            <a:ext cx="3877851" cy="3982389"/>
          </a:xfrm>
          <a:custGeom>
            <a:avLst/>
            <a:gdLst/>
            <a:ahLst/>
            <a:cxnLst/>
            <a:rect r="r" b="b" t="t" l="l"/>
            <a:pathLst>
              <a:path h="3982389" w="3877851">
                <a:moveTo>
                  <a:pt x="0" y="0"/>
                </a:moveTo>
                <a:lnTo>
                  <a:pt x="3877852" y="0"/>
                </a:lnTo>
                <a:lnTo>
                  <a:pt x="3877852" y="3982388"/>
                </a:lnTo>
                <a:lnTo>
                  <a:pt x="0" y="39823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985860" y="2846215"/>
            <a:ext cx="12678050" cy="4546945"/>
          </a:xfrm>
          <a:prstGeom prst="rect">
            <a:avLst/>
          </a:prstGeom>
        </p:spPr>
        <p:txBody>
          <a:bodyPr anchor="t" rtlCol="false" tIns="0" lIns="0" bIns="0" rIns="0">
            <a:spAutoFit/>
          </a:bodyPr>
          <a:lstStyle/>
          <a:p>
            <a:pPr algn="l">
              <a:lnSpc>
                <a:spcPts val="3270"/>
              </a:lnSpc>
            </a:pPr>
            <a:r>
              <a:rPr lang="en-US" sz="2370" spc="232">
                <a:solidFill>
                  <a:srgbClr val="231F20"/>
                </a:solidFill>
                <a:latin typeface="TT Drugs"/>
                <a:ea typeface="TT Drugs"/>
                <a:cs typeface="TT Drugs"/>
                <a:sym typeface="TT Drugs"/>
              </a:rPr>
              <a:t>Basado en el desarrollo del proyecto la mejor metodología para trabajar es en cascada, ya que se trata de un sistema que requiere un desarrollo estructural y secuenciado, donde cada etapa depende de la anterior.</a:t>
            </a:r>
          </a:p>
          <a:p>
            <a:pPr algn="l">
              <a:lnSpc>
                <a:spcPts val="3270"/>
              </a:lnSpc>
            </a:pPr>
          </a:p>
          <a:p>
            <a:pPr algn="l">
              <a:lnSpc>
                <a:spcPts val="3270"/>
              </a:lnSpc>
            </a:pPr>
            <a:r>
              <a:rPr lang="en-US" sz="2370" spc="232">
                <a:solidFill>
                  <a:srgbClr val="231F20"/>
                </a:solidFill>
                <a:latin typeface="TT Drugs"/>
                <a:ea typeface="TT Drugs"/>
                <a:cs typeface="TT Drugs"/>
                <a:sym typeface="TT Drugs"/>
              </a:rPr>
              <a:t>La naturaleza del sistema de ventas online adaptable permite definir claramente los requerimientos desde el inicio( módulos como catálogo, carrito de compras, pasarela de pagos, estadísticas), lo que facilita planificar de forma ordenada el diseño, desarrollo, pruebas e implementación.</a:t>
            </a:r>
          </a:p>
          <a:p>
            <a:pPr algn="l">
              <a:lnSpc>
                <a:spcPts val="3270"/>
              </a:lnSpc>
            </a:pPr>
          </a:p>
          <a:p>
            <a:pPr algn="l" marL="0" indent="0" lvl="1">
              <a:lnSpc>
                <a:spcPts val="3270"/>
              </a:lnSpc>
              <a:spcBef>
                <a:spcPct val="0"/>
              </a:spcBef>
            </a:pPr>
          </a:p>
        </p:txBody>
      </p:sp>
      <p:sp>
        <p:nvSpPr>
          <p:cNvPr name="TextBox 12" id="12"/>
          <p:cNvSpPr txBox="true"/>
          <p:nvPr/>
        </p:nvSpPr>
        <p:spPr>
          <a:xfrm rot="0">
            <a:off x="1985860" y="493427"/>
            <a:ext cx="6823397" cy="1641516"/>
          </a:xfrm>
          <a:prstGeom prst="rect">
            <a:avLst/>
          </a:prstGeom>
        </p:spPr>
        <p:txBody>
          <a:bodyPr anchor="t" rtlCol="false" tIns="0" lIns="0" bIns="0" rIns="0">
            <a:spAutoFit/>
          </a:bodyPr>
          <a:lstStyle/>
          <a:p>
            <a:pPr algn="l" marL="0" indent="0" lvl="0">
              <a:lnSpc>
                <a:spcPts val="6616"/>
              </a:lnSpc>
              <a:spcBef>
                <a:spcPct val="0"/>
              </a:spcBef>
            </a:pPr>
            <a:r>
              <a:rPr lang="en-US" sz="4794" spc="469">
                <a:solidFill>
                  <a:srgbClr val="231F20"/>
                </a:solidFill>
                <a:latin typeface="TT Drugs"/>
                <a:ea typeface="TT Drugs"/>
                <a:cs typeface="TT Drugs"/>
                <a:sym typeface="TT Drugs"/>
              </a:rPr>
              <a:t>Metodología Cascada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6300" y="6464630"/>
            <a:ext cx="19422979" cy="4048067"/>
            <a:chOff x="0" y="0"/>
            <a:chExt cx="5183355" cy="1080296"/>
          </a:xfrm>
        </p:grpSpPr>
        <p:sp>
          <p:nvSpPr>
            <p:cNvPr name="Freeform 3" id="3"/>
            <p:cNvSpPr/>
            <p:nvPr/>
          </p:nvSpPr>
          <p:spPr>
            <a:xfrm flipH="false" flipV="false" rot="0">
              <a:off x="0" y="0"/>
              <a:ext cx="5183355" cy="1080296"/>
            </a:xfrm>
            <a:custGeom>
              <a:avLst/>
              <a:gdLst/>
              <a:ahLst/>
              <a:cxnLst/>
              <a:rect r="r" b="b" t="t" l="l"/>
              <a:pathLst>
                <a:path h="1080296" w="5183355">
                  <a:moveTo>
                    <a:pt x="1594" y="0"/>
                  </a:moveTo>
                  <a:lnTo>
                    <a:pt x="5181760" y="0"/>
                  </a:lnTo>
                  <a:cubicBezTo>
                    <a:pt x="5182641" y="0"/>
                    <a:pt x="5183355" y="714"/>
                    <a:pt x="5183355" y="1594"/>
                  </a:cubicBezTo>
                  <a:lnTo>
                    <a:pt x="5183355" y="1078702"/>
                  </a:lnTo>
                  <a:cubicBezTo>
                    <a:pt x="5183355" y="1079582"/>
                    <a:pt x="5182641" y="1080296"/>
                    <a:pt x="5181760" y="1080296"/>
                  </a:cubicBezTo>
                  <a:lnTo>
                    <a:pt x="1594" y="1080296"/>
                  </a:lnTo>
                  <a:cubicBezTo>
                    <a:pt x="1172" y="1080296"/>
                    <a:pt x="766" y="1080128"/>
                    <a:pt x="467" y="1079829"/>
                  </a:cubicBezTo>
                  <a:cubicBezTo>
                    <a:pt x="168" y="1079530"/>
                    <a:pt x="0" y="1079125"/>
                    <a:pt x="0" y="1078702"/>
                  </a:cubicBezTo>
                  <a:lnTo>
                    <a:pt x="0" y="1594"/>
                  </a:lnTo>
                  <a:cubicBezTo>
                    <a:pt x="0" y="1172"/>
                    <a:pt x="168" y="766"/>
                    <a:pt x="467" y="467"/>
                  </a:cubicBezTo>
                  <a:cubicBezTo>
                    <a:pt x="766" y="168"/>
                    <a:pt x="1172" y="0"/>
                    <a:pt x="1594" y="0"/>
                  </a:cubicBezTo>
                  <a:close/>
                </a:path>
              </a:pathLst>
            </a:custGeom>
            <a:solidFill>
              <a:srgbClr val="6E7075"/>
            </a:solidFill>
            <a:ln cap="sq">
              <a:noFill/>
              <a:prstDash val="solid"/>
              <a:miter/>
            </a:ln>
          </p:spPr>
        </p:sp>
        <p:sp>
          <p:nvSpPr>
            <p:cNvPr name="TextBox 4" id="4"/>
            <p:cNvSpPr txBox="true"/>
            <p:nvPr/>
          </p:nvSpPr>
          <p:spPr>
            <a:xfrm>
              <a:off x="0" y="-19050"/>
              <a:ext cx="5183355" cy="1099346"/>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18288000" y="7299674"/>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6084527" y="408977"/>
            <a:ext cx="5581324" cy="985465"/>
          </a:xfrm>
          <a:prstGeom prst="rect">
            <a:avLst/>
          </a:prstGeom>
        </p:spPr>
        <p:txBody>
          <a:bodyPr anchor="t" rtlCol="false" tIns="0" lIns="0" bIns="0" rIns="0">
            <a:spAutoFit/>
          </a:bodyPr>
          <a:lstStyle/>
          <a:p>
            <a:pPr algn="ctr">
              <a:lnSpc>
                <a:spcPts val="8022"/>
              </a:lnSpc>
            </a:pPr>
            <a:r>
              <a:rPr lang="en-US" sz="5813" spc="569">
                <a:solidFill>
                  <a:srgbClr val="231F20"/>
                </a:solidFill>
                <a:latin typeface="TT Drugs"/>
                <a:ea typeface="TT Drugs"/>
                <a:cs typeface="TT Drugs"/>
                <a:sym typeface="TT Drugs"/>
              </a:rPr>
              <a:t>Cronología</a:t>
            </a:r>
          </a:p>
        </p:txBody>
      </p:sp>
      <p:grpSp>
        <p:nvGrpSpPr>
          <p:cNvPr name="Group 7" id="7"/>
          <p:cNvGrpSpPr/>
          <p:nvPr/>
        </p:nvGrpSpPr>
        <p:grpSpPr>
          <a:xfrm rot="0">
            <a:off x="13913637" y="3513722"/>
            <a:ext cx="3192235" cy="1551812"/>
            <a:chOff x="0" y="0"/>
            <a:chExt cx="4256313" cy="2069082"/>
          </a:xfrm>
        </p:grpSpPr>
        <p:grpSp>
          <p:nvGrpSpPr>
            <p:cNvPr name="Group 8" id="8"/>
            <p:cNvGrpSpPr/>
            <p:nvPr/>
          </p:nvGrpSpPr>
          <p:grpSpPr>
            <a:xfrm rot="0">
              <a:off x="0" y="0"/>
              <a:ext cx="4256313" cy="667229"/>
              <a:chOff x="0" y="0"/>
              <a:chExt cx="4103537" cy="643279"/>
            </a:xfrm>
          </p:grpSpPr>
          <p:sp>
            <p:nvSpPr>
              <p:cNvPr name="Freeform 9" id="9"/>
              <p:cNvSpPr/>
              <p:nvPr/>
            </p:nvSpPr>
            <p:spPr>
              <a:xfrm flipH="false" flipV="false" rot="0">
                <a:off x="0" y="0"/>
                <a:ext cx="4103558" cy="643255"/>
              </a:xfrm>
              <a:custGeom>
                <a:avLst/>
                <a:gdLst/>
                <a:ahLst/>
                <a:cxnLst/>
                <a:rect r="r" b="b" t="t" l="l"/>
                <a:pathLst>
                  <a:path h="643255" w="4103558">
                    <a:moveTo>
                      <a:pt x="3013609" y="0"/>
                    </a:moveTo>
                    <a:cubicBezTo>
                      <a:pt x="0" y="0"/>
                      <a:pt x="0" y="0"/>
                      <a:pt x="0" y="0"/>
                    </a:cubicBezTo>
                    <a:cubicBezTo>
                      <a:pt x="0" y="643255"/>
                      <a:pt x="0" y="643255"/>
                      <a:pt x="0" y="643255"/>
                    </a:cubicBezTo>
                    <a:cubicBezTo>
                      <a:pt x="4103558" y="643255"/>
                      <a:pt x="4103558" y="643255"/>
                      <a:pt x="4103558" y="643255"/>
                    </a:cubicBezTo>
                    <a:cubicBezTo>
                      <a:pt x="4103558" y="546735"/>
                      <a:pt x="4103558" y="546735"/>
                      <a:pt x="4103558" y="546735"/>
                    </a:cubicBezTo>
                    <a:cubicBezTo>
                      <a:pt x="4103558" y="257302"/>
                      <a:pt x="3590473" y="0"/>
                      <a:pt x="3013609" y="0"/>
                    </a:cubicBezTo>
                  </a:path>
                </a:pathLst>
              </a:custGeom>
              <a:solidFill>
                <a:srgbClr val="727880"/>
              </a:solidFill>
            </p:spPr>
          </p:sp>
        </p:grpSp>
        <p:grpSp>
          <p:nvGrpSpPr>
            <p:cNvPr name="Group 10" id="10"/>
            <p:cNvGrpSpPr/>
            <p:nvPr/>
          </p:nvGrpSpPr>
          <p:grpSpPr>
            <a:xfrm rot="0">
              <a:off x="0" y="667229"/>
              <a:ext cx="4256313" cy="1401854"/>
              <a:chOff x="0" y="0"/>
              <a:chExt cx="4103537" cy="1351536"/>
            </a:xfrm>
          </p:grpSpPr>
          <p:sp>
            <p:nvSpPr>
              <p:cNvPr name="Freeform 11" id="11"/>
              <p:cNvSpPr/>
              <p:nvPr/>
            </p:nvSpPr>
            <p:spPr>
              <a:xfrm flipH="false" flipV="false" rot="0">
                <a:off x="0" y="0"/>
                <a:ext cx="4103558" cy="1351534"/>
              </a:xfrm>
              <a:custGeom>
                <a:avLst/>
                <a:gdLst/>
                <a:ahLst/>
                <a:cxnLst/>
                <a:rect r="r" b="b" t="t" l="l"/>
                <a:pathLst>
                  <a:path h="1351534" w="4103558">
                    <a:moveTo>
                      <a:pt x="0" y="643636"/>
                    </a:moveTo>
                    <a:cubicBezTo>
                      <a:pt x="769405" y="643636"/>
                      <a:pt x="769405" y="643636"/>
                      <a:pt x="769405" y="643636"/>
                    </a:cubicBezTo>
                    <a:cubicBezTo>
                      <a:pt x="1602822" y="1351534"/>
                      <a:pt x="1602822" y="1351534"/>
                      <a:pt x="1602822" y="1351534"/>
                    </a:cubicBezTo>
                    <a:cubicBezTo>
                      <a:pt x="2436492" y="643636"/>
                      <a:pt x="2436492" y="643636"/>
                      <a:pt x="2436492" y="643636"/>
                    </a:cubicBezTo>
                    <a:cubicBezTo>
                      <a:pt x="3013609" y="643636"/>
                      <a:pt x="3013609" y="643636"/>
                      <a:pt x="3013609" y="643636"/>
                    </a:cubicBezTo>
                    <a:cubicBezTo>
                      <a:pt x="3590726" y="643636"/>
                      <a:pt x="4103558" y="386207"/>
                      <a:pt x="4103558" y="96647"/>
                    </a:cubicBezTo>
                    <a:cubicBezTo>
                      <a:pt x="4103558" y="127"/>
                      <a:pt x="4103558" y="127"/>
                      <a:pt x="4103558" y="127"/>
                    </a:cubicBezTo>
                    <a:cubicBezTo>
                      <a:pt x="0" y="0"/>
                      <a:pt x="0" y="0"/>
                      <a:pt x="0" y="0"/>
                    </a:cubicBezTo>
                    <a:lnTo>
                      <a:pt x="0" y="643636"/>
                    </a:lnTo>
                    <a:close/>
                  </a:path>
                </a:pathLst>
              </a:custGeom>
              <a:solidFill>
                <a:srgbClr val="727880"/>
              </a:solidFill>
            </p:spPr>
          </p:sp>
        </p:grpSp>
      </p:grpSp>
      <p:grpSp>
        <p:nvGrpSpPr>
          <p:cNvPr name="Group 12" id="12"/>
          <p:cNvGrpSpPr/>
          <p:nvPr/>
        </p:nvGrpSpPr>
        <p:grpSpPr>
          <a:xfrm rot="0">
            <a:off x="9586614" y="3513722"/>
            <a:ext cx="3599268" cy="1551812"/>
            <a:chOff x="0" y="0"/>
            <a:chExt cx="4799024" cy="2069082"/>
          </a:xfrm>
        </p:grpSpPr>
        <p:grpSp>
          <p:nvGrpSpPr>
            <p:cNvPr name="Group 13" id="13"/>
            <p:cNvGrpSpPr/>
            <p:nvPr/>
          </p:nvGrpSpPr>
          <p:grpSpPr>
            <a:xfrm rot="0">
              <a:off x="0" y="0"/>
              <a:ext cx="4799024" cy="667229"/>
              <a:chOff x="0" y="0"/>
              <a:chExt cx="4626768" cy="643279"/>
            </a:xfrm>
          </p:grpSpPr>
          <p:sp>
            <p:nvSpPr>
              <p:cNvPr name="Freeform 14" id="14"/>
              <p:cNvSpPr/>
              <p:nvPr/>
            </p:nvSpPr>
            <p:spPr>
              <a:xfrm flipH="false" flipV="false" rot="0">
                <a:off x="0" y="0"/>
                <a:ext cx="4626752" cy="643255"/>
              </a:xfrm>
              <a:custGeom>
                <a:avLst/>
                <a:gdLst/>
                <a:ahLst/>
                <a:cxnLst/>
                <a:rect r="r" b="b" t="t" l="l"/>
                <a:pathLst>
                  <a:path h="643255" w="4626752">
                    <a:moveTo>
                      <a:pt x="0" y="0"/>
                    </a:moveTo>
                    <a:lnTo>
                      <a:pt x="4626752" y="0"/>
                    </a:lnTo>
                    <a:lnTo>
                      <a:pt x="4626752" y="643255"/>
                    </a:lnTo>
                    <a:lnTo>
                      <a:pt x="0" y="643255"/>
                    </a:lnTo>
                    <a:close/>
                  </a:path>
                </a:pathLst>
              </a:custGeom>
              <a:solidFill>
                <a:srgbClr val="727880"/>
              </a:solidFill>
            </p:spPr>
          </p:sp>
        </p:grpSp>
        <p:grpSp>
          <p:nvGrpSpPr>
            <p:cNvPr name="Group 15" id="15"/>
            <p:cNvGrpSpPr/>
            <p:nvPr/>
          </p:nvGrpSpPr>
          <p:grpSpPr>
            <a:xfrm rot="0">
              <a:off x="0" y="667229"/>
              <a:ext cx="4799024" cy="1401854"/>
              <a:chOff x="0" y="0"/>
              <a:chExt cx="4626768" cy="1351536"/>
            </a:xfrm>
          </p:grpSpPr>
          <p:sp>
            <p:nvSpPr>
              <p:cNvPr name="Freeform 16" id="16"/>
              <p:cNvSpPr/>
              <p:nvPr/>
            </p:nvSpPr>
            <p:spPr>
              <a:xfrm flipH="false" flipV="false" rot="0">
                <a:off x="0" y="0"/>
                <a:ext cx="4626752" cy="1351534"/>
              </a:xfrm>
              <a:custGeom>
                <a:avLst/>
                <a:gdLst/>
                <a:ahLst/>
                <a:cxnLst/>
                <a:rect r="r" b="b" t="t" l="l"/>
                <a:pathLst>
                  <a:path h="1351534" w="4626752">
                    <a:moveTo>
                      <a:pt x="0" y="0"/>
                    </a:moveTo>
                    <a:lnTo>
                      <a:pt x="0" y="644271"/>
                    </a:lnTo>
                    <a:lnTo>
                      <a:pt x="1451530" y="644271"/>
                    </a:lnTo>
                    <a:lnTo>
                      <a:pt x="2313376" y="1351534"/>
                    </a:lnTo>
                    <a:lnTo>
                      <a:pt x="3170791" y="644271"/>
                    </a:lnTo>
                    <a:lnTo>
                      <a:pt x="4626752" y="644271"/>
                    </a:lnTo>
                    <a:lnTo>
                      <a:pt x="4626752" y="0"/>
                    </a:lnTo>
                    <a:lnTo>
                      <a:pt x="0" y="0"/>
                    </a:lnTo>
                    <a:close/>
                  </a:path>
                </a:pathLst>
              </a:custGeom>
              <a:solidFill>
                <a:srgbClr val="727880"/>
              </a:solidFill>
            </p:spPr>
          </p:sp>
        </p:grpSp>
      </p:grpSp>
      <p:grpSp>
        <p:nvGrpSpPr>
          <p:cNvPr name="Group 17" id="17"/>
          <p:cNvGrpSpPr/>
          <p:nvPr/>
        </p:nvGrpSpPr>
        <p:grpSpPr>
          <a:xfrm rot="0">
            <a:off x="5030388" y="3513722"/>
            <a:ext cx="3665441" cy="1551812"/>
            <a:chOff x="0" y="0"/>
            <a:chExt cx="4887255" cy="2069082"/>
          </a:xfrm>
        </p:grpSpPr>
        <p:grpSp>
          <p:nvGrpSpPr>
            <p:cNvPr name="Group 18" id="18"/>
            <p:cNvGrpSpPr/>
            <p:nvPr/>
          </p:nvGrpSpPr>
          <p:grpSpPr>
            <a:xfrm rot="0">
              <a:off x="0" y="0"/>
              <a:ext cx="4887255" cy="667229"/>
              <a:chOff x="0" y="0"/>
              <a:chExt cx="4711831" cy="643279"/>
            </a:xfrm>
          </p:grpSpPr>
          <p:sp>
            <p:nvSpPr>
              <p:cNvPr name="Freeform 19" id="19"/>
              <p:cNvSpPr/>
              <p:nvPr/>
            </p:nvSpPr>
            <p:spPr>
              <a:xfrm flipH="false" flipV="false" rot="0">
                <a:off x="0" y="0"/>
                <a:ext cx="4711772" cy="643255"/>
              </a:xfrm>
              <a:custGeom>
                <a:avLst/>
                <a:gdLst/>
                <a:ahLst/>
                <a:cxnLst/>
                <a:rect r="r" b="b" t="t" l="l"/>
                <a:pathLst>
                  <a:path h="643255" w="4711772">
                    <a:moveTo>
                      <a:pt x="0" y="0"/>
                    </a:moveTo>
                    <a:lnTo>
                      <a:pt x="4711772" y="0"/>
                    </a:lnTo>
                    <a:lnTo>
                      <a:pt x="4711772" y="643255"/>
                    </a:lnTo>
                    <a:lnTo>
                      <a:pt x="0" y="643255"/>
                    </a:lnTo>
                    <a:close/>
                  </a:path>
                </a:pathLst>
              </a:custGeom>
              <a:solidFill>
                <a:srgbClr val="727880"/>
              </a:solidFill>
            </p:spPr>
          </p:sp>
        </p:grpSp>
        <p:grpSp>
          <p:nvGrpSpPr>
            <p:cNvPr name="Group 20" id="20"/>
            <p:cNvGrpSpPr/>
            <p:nvPr/>
          </p:nvGrpSpPr>
          <p:grpSpPr>
            <a:xfrm rot="0">
              <a:off x="0" y="667229"/>
              <a:ext cx="4887255" cy="1401854"/>
              <a:chOff x="0" y="0"/>
              <a:chExt cx="4711831" cy="1351536"/>
            </a:xfrm>
          </p:grpSpPr>
          <p:sp>
            <p:nvSpPr>
              <p:cNvPr name="Freeform 21" id="21"/>
              <p:cNvSpPr/>
              <p:nvPr/>
            </p:nvSpPr>
            <p:spPr>
              <a:xfrm flipH="false" flipV="false" rot="0">
                <a:off x="0" y="0"/>
                <a:ext cx="4711772" cy="1351534"/>
              </a:xfrm>
              <a:custGeom>
                <a:avLst/>
                <a:gdLst/>
                <a:ahLst/>
                <a:cxnLst/>
                <a:rect r="r" b="b" t="t" l="l"/>
                <a:pathLst>
                  <a:path h="1351534" w="4711772">
                    <a:moveTo>
                      <a:pt x="0" y="0"/>
                    </a:moveTo>
                    <a:lnTo>
                      <a:pt x="0" y="644271"/>
                    </a:lnTo>
                    <a:lnTo>
                      <a:pt x="1587159" y="644271"/>
                    </a:lnTo>
                    <a:lnTo>
                      <a:pt x="2327116" y="1351534"/>
                    </a:lnTo>
                    <a:lnTo>
                      <a:pt x="3063268" y="644271"/>
                    </a:lnTo>
                    <a:lnTo>
                      <a:pt x="4711772" y="644271"/>
                    </a:lnTo>
                    <a:lnTo>
                      <a:pt x="4711772" y="0"/>
                    </a:lnTo>
                    <a:lnTo>
                      <a:pt x="0" y="0"/>
                    </a:lnTo>
                    <a:close/>
                  </a:path>
                </a:pathLst>
              </a:custGeom>
              <a:solidFill>
                <a:srgbClr val="727880"/>
              </a:solidFill>
            </p:spPr>
          </p:sp>
        </p:grpSp>
      </p:grpSp>
      <p:grpSp>
        <p:nvGrpSpPr>
          <p:cNvPr name="Group 22" id="22"/>
          <p:cNvGrpSpPr/>
          <p:nvPr/>
        </p:nvGrpSpPr>
        <p:grpSpPr>
          <a:xfrm rot="0">
            <a:off x="1028700" y="3513722"/>
            <a:ext cx="3231958" cy="1551812"/>
            <a:chOff x="0" y="0"/>
            <a:chExt cx="4309278" cy="2069082"/>
          </a:xfrm>
        </p:grpSpPr>
        <p:grpSp>
          <p:nvGrpSpPr>
            <p:cNvPr name="Group 23" id="23"/>
            <p:cNvGrpSpPr/>
            <p:nvPr/>
          </p:nvGrpSpPr>
          <p:grpSpPr>
            <a:xfrm rot="0">
              <a:off x="0" y="0"/>
              <a:ext cx="4309278" cy="667229"/>
              <a:chOff x="0" y="0"/>
              <a:chExt cx="4154600" cy="643279"/>
            </a:xfrm>
          </p:grpSpPr>
          <p:sp>
            <p:nvSpPr>
              <p:cNvPr name="Freeform 24" id="24"/>
              <p:cNvSpPr/>
              <p:nvPr/>
            </p:nvSpPr>
            <p:spPr>
              <a:xfrm flipH="false" flipV="false" rot="0">
                <a:off x="0" y="0"/>
                <a:ext cx="4154551" cy="643255"/>
              </a:xfrm>
              <a:custGeom>
                <a:avLst/>
                <a:gdLst/>
                <a:ahLst/>
                <a:cxnLst/>
                <a:rect r="r" b="b" t="t" l="l"/>
                <a:pathLst>
                  <a:path h="643255" w="4154551">
                    <a:moveTo>
                      <a:pt x="4154551" y="0"/>
                    </a:moveTo>
                    <a:cubicBezTo>
                      <a:pt x="515239" y="0"/>
                      <a:pt x="515239" y="0"/>
                      <a:pt x="515239" y="0"/>
                    </a:cubicBezTo>
                    <a:cubicBezTo>
                      <a:pt x="225425" y="0"/>
                      <a:pt x="0" y="257302"/>
                      <a:pt x="0" y="546735"/>
                    </a:cubicBezTo>
                    <a:cubicBezTo>
                      <a:pt x="0" y="643255"/>
                      <a:pt x="0" y="643255"/>
                      <a:pt x="0" y="643255"/>
                    </a:cubicBezTo>
                    <a:cubicBezTo>
                      <a:pt x="4154551" y="643255"/>
                      <a:pt x="4154551" y="643255"/>
                      <a:pt x="4154551" y="643255"/>
                    </a:cubicBezTo>
                    <a:cubicBezTo>
                      <a:pt x="4154551" y="0"/>
                      <a:pt x="4154551" y="0"/>
                      <a:pt x="4154551" y="0"/>
                    </a:cubicBezTo>
                  </a:path>
                </a:pathLst>
              </a:custGeom>
              <a:solidFill>
                <a:srgbClr val="727880"/>
              </a:solidFill>
            </p:spPr>
          </p:sp>
        </p:grpSp>
        <p:grpSp>
          <p:nvGrpSpPr>
            <p:cNvPr name="Group 25" id="25"/>
            <p:cNvGrpSpPr/>
            <p:nvPr/>
          </p:nvGrpSpPr>
          <p:grpSpPr>
            <a:xfrm rot="0">
              <a:off x="0" y="667229"/>
              <a:ext cx="4309278" cy="1401854"/>
              <a:chOff x="0" y="0"/>
              <a:chExt cx="4154600" cy="1351536"/>
            </a:xfrm>
          </p:grpSpPr>
          <p:sp>
            <p:nvSpPr>
              <p:cNvPr name="Freeform 26" id="26"/>
              <p:cNvSpPr/>
              <p:nvPr/>
            </p:nvSpPr>
            <p:spPr>
              <a:xfrm flipH="false" flipV="false" rot="0">
                <a:off x="0" y="-127"/>
                <a:ext cx="4154678" cy="1351534"/>
              </a:xfrm>
              <a:custGeom>
                <a:avLst/>
                <a:gdLst/>
                <a:ahLst/>
                <a:cxnLst/>
                <a:rect r="r" b="b" t="t" l="l"/>
                <a:pathLst>
                  <a:path h="1351534" w="4154678">
                    <a:moveTo>
                      <a:pt x="0" y="127"/>
                    </a:moveTo>
                    <a:cubicBezTo>
                      <a:pt x="0" y="96647"/>
                      <a:pt x="0" y="96647"/>
                      <a:pt x="0" y="96647"/>
                    </a:cubicBezTo>
                    <a:cubicBezTo>
                      <a:pt x="0" y="386207"/>
                      <a:pt x="225425" y="643636"/>
                      <a:pt x="515239" y="643636"/>
                    </a:cubicBezTo>
                    <a:cubicBezTo>
                      <a:pt x="1706880" y="643636"/>
                      <a:pt x="1706880" y="643636"/>
                      <a:pt x="1706880" y="643636"/>
                    </a:cubicBezTo>
                    <a:cubicBezTo>
                      <a:pt x="2125599" y="1351534"/>
                      <a:pt x="2125599" y="1351534"/>
                      <a:pt x="2125599" y="1351534"/>
                    </a:cubicBezTo>
                    <a:cubicBezTo>
                      <a:pt x="2544318" y="643636"/>
                      <a:pt x="2544318" y="643636"/>
                      <a:pt x="2544318" y="643636"/>
                    </a:cubicBezTo>
                    <a:cubicBezTo>
                      <a:pt x="4154678" y="643636"/>
                      <a:pt x="4154678" y="643636"/>
                      <a:pt x="4154678" y="643636"/>
                    </a:cubicBezTo>
                    <a:cubicBezTo>
                      <a:pt x="4154678" y="0"/>
                      <a:pt x="4154678" y="0"/>
                      <a:pt x="4154678" y="0"/>
                    </a:cubicBezTo>
                    <a:lnTo>
                      <a:pt x="0" y="0"/>
                    </a:lnTo>
                    <a:close/>
                  </a:path>
                </a:pathLst>
              </a:custGeom>
              <a:solidFill>
                <a:srgbClr val="727880"/>
              </a:solidFill>
            </p:spPr>
          </p:sp>
        </p:grpSp>
      </p:grpSp>
      <p:sp>
        <p:nvSpPr>
          <p:cNvPr name="Freeform 27" id="27"/>
          <p:cNvSpPr/>
          <p:nvPr/>
        </p:nvSpPr>
        <p:spPr>
          <a:xfrm flipH="false" flipV="false" rot="0">
            <a:off x="14728479" y="5259778"/>
            <a:ext cx="1086478" cy="1046969"/>
          </a:xfrm>
          <a:custGeom>
            <a:avLst/>
            <a:gdLst/>
            <a:ahLst/>
            <a:cxnLst/>
            <a:rect r="r" b="b" t="t" l="l"/>
            <a:pathLst>
              <a:path h="1046969" w="1086478">
                <a:moveTo>
                  <a:pt x="0" y="0"/>
                </a:moveTo>
                <a:lnTo>
                  <a:pt x="1086478" y="0"/>
                </a:lnTo>
                <a:lnTo>
                  <a:pt x="1086478" y="1046969"/>
                </a:lnTo>
                <a:lnTo>
                  <a:pt x="0" y="10469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0">
            <a:off x="6252587" y="5153270"/>
            <a:ext cx="1145177" cy="1282785"/>
          </a:xfrm>
          <a:custGeom>
            <a:avLst/>
            <a:gdLst/>
            <a:ahLst/>
            <a:cxnLst/>
            <a:rect r="r" b="b" t="t" l="l"/>
            <a:pathLst>
              <a:path h="1282785" w="1145177">
                <a:moveTo>
                  <a:pt x="0" y="0"/>
                </a:moveTo>
                <a:lnTo>
                  <a:pt x="1145177" y="0"/>
                </a:lnTo>
                <a:lnTo>
                  <a:pt x="1145177" y="1282785"/>
                </a:lnTo>
                <a:lnTo>
                  <a:pt x="0" y="12827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10892233" y="5106091"/>
            <a:ext cx="1045662" cy="1200656"/>
          </a:xfrm>
          <a:custGeom>
            <a:avLst/>
            <a:gdLst/>
            <a:ahLst/>
            <a:cxnLst/>
            <a:rect r="r" b="b" t="t" l="l"/>
            <a:pathLst>
              <a:path h="1200656" w="1045662">
                <a:moveTo>
                  <a:pt x="0" y="0"/>
                </a:moveTo>
                <a:lnTo>
                  <a:pt x="1045662" y="0"/>
                </a:lnTo>
                <a:lnTo>
                  <a:pt x="1045662" y="1200656"/>
                </a:lnTo>
                <a:lnTo>
                  <a:pt x="0" y="12006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false" flipV="false" rot="0">
            <a:off x="2043468" y="5106091"/>
            <a:ext cx="1218670" cy="1218670"/>
          </a:xfrm>
          <a:custGeom>
            <a:avLst/>
            <a:gdLst/>
            <a:ahLst/>
            <a:cxnLst/>
            <a:rect r="r" b="b" t="t" l="l"/>
            <a:pathLst>
              <a:path h="1218670" w="1218670">
                <a:moveTo>
                  <a:pt x="0" y="0"/>
                </a:moveTo>
                <a:lnTo>
                  <a:pt x="1218670" y="0"/>
                </a:lnTo>
                <a:lnTo>
                  <a:pt x="1218670" y="1218670"/>
                </a:lnTo>
                <a:lnTo>
                  <a:pt x="0" y="12186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1" id="31"/>
          <p:cNvSpPr txBox="true"/>
          <p:nvPr/>
        </p:nvSpPr>
        <p:spPr>
          <a:xfrm rot="0">
            <a:off x="2043468" y="3570723"/>
            <a:ext cx="1202423" cy="806403"/>
          </a:xfrm>
          <a:prstGeom prst="rect">
            <a:avLst/>
          </a:prstGeom>
        </p:spPr>
        <p:txBody>
          <a:bodyPr anchor="t" rtlCol="false" tIns="0" lIns="0" bIns="0" rIns="0">
            <a:spAutoFit/>
          </a:bodyPr>
          <a:lstStyle/>
          <a:p>
            <a:pPr algn="ctr" marL="0" indent="0" lvl="0">
              <a:lnSpc>
                <a:spcPts val="6519"/>
              </a:lnSpc>
              <a:spcBef>
                <a:spcPct val="0"/>
              </a:spcBef>
            </a:pPr>
            <a:r>
              <a:rPr lang="en-US" sz="4724" spc="462">
                <a:solidFill>
                  <a:srgbClr val="FFFFFF"/>
                </a:solidFill>
                <a:latin typeface="TT Drugs"/>
                <a:ea typeface="TT Drugs"/>
                <a:cs typeface="TT Drugs"/>
                <a:sym typeface="TT Drugs"/>
              </a:rPr>
              <a:t>01</a:t>
            </a:r>
          </a:p>
        </p:txBody>
      </p:sp>
      <p:sp>
        <p:nvSpPr>
          <p:cNvPr name="TextBox 32" id="32"/>
          <p:cNvSpPr txBox="true"/>
          <p:nvPr/>
        </p:nvSpPr>
        <p:spPr>
          <a:xfrm rot="0">
            <a:off x="6038506" y="3570723"/>
            <a:ext cx="1202423" cy="806403"/>
          </a:xfrm>
          <a:prstGeom prst="rect">
            <a:avLst/>
          </a:prstGeom>
        </p:spPr>
        <p:txBody>
          <a:bodyPr anchor="t" rtlCol="false" tIns="0" lIns="0" bIns="0" rIns="0">
            <a:spAutoFit/>
          </a:bodyPr>
          <a:lstStyle/>
          <a:p>
            <a:pPr algn="ctr" marL="0" indent="0" lvl="0">
              <a:lnSpc>
                <a:spcPts val="6519"/>
              </a:lnSpc>
              <a:spcBef>
                <a:spcPct val="0"/>
              </a:spcBef>
            </a:pPr>
            <a:r>
              <a:rPr lang="en-US" sz="4724" spc="462">
                <a:solidFill>
                  <a:srgbClr val="FFFFFF"/>
                </a:solidFill>
                <a:latin typeface="TT Drugs"/>
                <a:ea typeface="TT Drugs"/>
                <a:cs typeface="TT Drugs"/>
                <a:sym typeface="TT Drugs"/>
              </a:rPr>
              <a:t>02</a:t>
            </a:r>
          </a:p>
        </p:txBody>
      </p:sp>
      <p:sp>
        <p:nvSpPr>
          <p:cNvPr name="TextBox 33" id="33"/>
          <p:cNvSpPr txBox="true"/>
          <p:nvPr/>
        </p:nvSpPr>
        <p:spPr>
          <a:xfrm rot="0">
            <a:off x="10735472" y="3570723"/>
            <a:ext cx="1202423" cy="806403"/>
          </a:xfrm>
          <a:prstGeom prst="rect">
            <a:avLst/>
          </a:prstGeom>
        </p:spPr>
        <p:txBody>
          <a:bodyPr anchor="t" rtlCol="false" tIns="0" lIns="0" bIns="0" rIns="0">
            <a:spAutoFit/>
          </a:bodyPr>
          <a:lstStyle/>
          <a:p>
            <a:pPr algn="ctr" marL="0" indent="0" lvl="0">
              <a:lnSpc>
                <a:spcPts val="6519"/>
              </a:lnSpc>
              <a:spcBef>
                <a:spcPct val="0"/>
              </a:spcBef>
            </a:pPr>
            <a:r>
              <a:rPr lang="en-US" sz="4724" spc="462">
                <a:solidFill>
                  <a:srgbClr val="FFFFFF"/>
                </a:solidFill>
                <a:latin typeface="TT Drugs"/>
                <a:ea typeface="TT Drugs"/>
                <a:cs typeface="TT Drugs"/>
                <a:sym typeface="TT Drugs"/>
              </a:rPr>
              <a:t>03</a:t>
            </a:r>
          </a:p>
        </p:txBody>
      </p:sp>
      <p:sp>
        <p:nvSpPr>
          <p:cNvPr name="TextBox 34" id="34"/>
          <p:cNvSpPr txBox="true"/>
          <p:nvPr/>
        </p:nvSpPr>
        <p:spPr>
          <a:xfrm rot="0">
            <a:off x="14081232" y="3570723"/>
            <a:ext cx="2380972" cy="806403"/>
          </a:xfrm>
          <a:prstGeom prst="rect">
            <a:avLst/>
          </a:prstGeom>
        </p:spPr>
        <p:txBody>
          <a:bodyPr anchor="t" rtlCol="false" tIns="0" lIns="0" bIns="0" rIns="0">
            <a:spAutoFit/>
          </a:bodyPr>
          <a:lstStyle/>
          <a:p>
            <a:pPr algn="ctr" marL="0" indent="0" lvl="0">
              <a:lnSpc>
                <a:spcPts val="6519"/>
              </a:lnSpc>
              <a:spcBef>
                <a:spcPct val="0"/>
              </a:spcBef>
            </a:pPr>
            <a:r>
              <a:rPr lang="en-US" sz="4724" spc="462">
                <a:solidFill>
                  <a:srgbClr val="FFFFFF"/>
                </a:solidFill>
                <a:latin typeface="TT Drugs"/>
                <a:ea typeface="TT Drugs"/>
                <a:cs typeface="TT Drugs"/>
                <a:sym typeface="TT Drugs"/>
              </a:rPr>
              <a:t>04</a:t>
            </a:r>
          </a:p>
        </p:txBody>
      </p:sp>
      <p:sp>
        <p:nvSpPr>
          <p:cNvPr name="TextBox 35" id="35"/>
          <p:cNvSpPr txBox="true"/>
          <p:nvPr/>
        </p:nvSpPr>
        <p:spPr>
          <a:xfrm rot="0">
            <a:off x="5332586" y="6980267"/>
            <a:ext cx="3273459" cy="1304515"/>
          </a:xfrm>
          <a:prstGeom prst="rect">
            <a:avLst/>
          </a:prstGeom>
        </p:spPr>
        <p:txBody>
          <a:bodyPr anchor="t" rtlCol="false" tIns="0" lIns="0" bIns="0" rIns="0">
            <a:spAutoFit/>
          </a:bodyPr>
          <a:lstStyle/>
          <a:p>
            <a:pPr algn="ctr" marL="0" indent="0" lvl="0">
              <a:lnSpc>
                <a:spcPts val="3474"/>
              </a:lnSpc>
              <a:spcBef>
                <a:spcPct val="0"/>
              </a:spcBef>
            </a:pPr>
            <a:r>
              <a:rPr lang="en-US" sz="2517" spc="246">
                <a:solidFill>
                  <a:srgbClr val="FFFFFF"/>
                </a:solidFill>
                <a:latin typeface="TT Drugs"/>
                <a:ea typeface="TT Drugs"/>
                <a:cs typeface="TT Drugs"/>
                <a:sym typeface="TT Drugs"/>
              </a:rPr>
              <a:t>Diseño para la arquitectura del sistema</a:t>
            </a:r>
          </a:p>
        </p:txBody>
      </p:sp>
      <p:sp>
        <p:nvSpPr>
          <p:cNvPr name="TextBox 36" id="36"/>
          <p:cNvSpPr txBox="true"/>
          <p:nvPr/>
        </p:nvSpPr>
        <p:spPr>
          <a:xfrm rot="0">
            <a:off x="9761976" y="6992547"/>
            <a:ext cx="3423906" cy="1304515"/>
          </a:xfrm>
          <a:prstGeom prst="rect">
            <a:avLst/>
          </a:prstGeom>
        </p:spPr>
        <p:txBody>
          <a:bodyPr anchor="t" rtlCol="false" tIns="0" lIns="0" bIns="0" rIns="0">
            <a:spAutoFit/>
          </a:bodyPr>
          <a:lstStyle/>
          <a:p>
            <a:pPr algn="ctr" marL="0" indent="0" lvl="0">
              <a:lnSpc>
                <a:spcPts val="3474"/>
              </a:lnSpc>
              <a:spcBef>
                <a:spcPct val="0"/>
              </a:spcBef>
            </a:pPr>
            <a:r>
              <a:rPr lang="en-US" sz="2517" spc="246">
                <a:solidFill>
                  <a:srgbClr val="FFFFFF"/>
                </a:solidFill>
                <a:latin typeface="TT Drugs"/>
                <a:ea typeface="TT Drugs"/>
                <a:cs typeface="TT Drugs"/>
                <a:sym typeface="TT Drugs"/>
              </a:rPr>
              <a:t>Desarrollo del sistema informático</a:t>
            </a:r>
          </a:p>
        </p:txBody>
      </p:sp>
      <p:sp>
        <p:nvSpPr>
          <p:cNvPr name="TextBox 37" id="37"/>
          <p:cNvSpPr txBox="true"/>
          <p:nvPr/>
        </p:nvSpPr>
        <p:spPr>
          <a:xfrm rot="0">
            <a:off x="13697671" y="6992547"/>
            <a:ext cx="3408201" cy="1304515"/>
          </a:xfrm>
          <a:prstGeom prst="rect">
            <a:avLst/>
          </a:prstGeom>
        </p:spPr>
        <p:txBody>
          <a:bodyPr anchor="t" rtlCol="false" tIns="0" lIns="0" bIns="0" rIns="0">
            <a:spAutoFit/>
          </a:bodyPr>
          <a:lstStyle/>
          <a:p>
            <a:pPr algn="ctr" marL="0" indent="0" lvl="0">
              <a:lnSpc>
                <a:spcPts val="3474"/>
              </a:lnSpc>
              <a:spcBef>
                <a:spcPct val="0"/>
              </a:spcBef>
            </a:pPr>
            <a:r>
              <a:rPr lang="en-US" sz="2517" spc="246">
                <a:solidFill>
                  <a:srgbClr val="FFFFFF"/>
                </a:solidFill>
                <a:latin typeface="TT Drugs"/>
                <a:ea typeface="TT Drugs"/>
                <a:cs typeface="TT Drugs"/>
                <a:sym typeface="TT Drugs"/>
              </a:rPr>
              <a:t>Pruebas validación y entrega final</a:t>
            </a:r>
          </a:p>
        </p:txBody>
      </p:sp>
      <p:sp>
        <p:nvSpPr>
          <p:cNvPr name="TextBox 38" id="38"/>
          <p:cNvSpPr txBox="true"/>
          <p:nvPr/>
        </p:nvSpPr>
        <p:spPr>
          <a:xfrm rot="0">
            <a:off x="1231129" y="6855424"/>
            <a:ext cx="2827100" cy="1304515"/>
          </a:xfrm>
          <a:prstGeom prst="rect">
            <a:avLst/>
          </a:prstGeom>
        </p:spPr>
        <p:txBody>
          <a:bodyPr anchor="t" rtlCol="false" tIns="0" lIns="0" bIns="0" rIns="0">
            <a:spAutoFit/>
          </a:bodyPr>
          <a:lstStyle/>
          <a:p>
            <a:pPr algn="ctr" marL="0" indent="0" lvl="0">
              <a:lnSpc>
                <a:spcPts val="3474"/>
              </a:lnSpc>
              <a:spcBef>
                <a:spcPct val="0"/>
              </a:spcBef>
            </a:pPr>
            <a:r>
              <a:rPr lang="en-US" sz="2517" spc="246">
                <a:solidFill>
                  <a:srgbClr val="FFFFFF"/>
                </a:solidFill>
                <a:latin typeface="TT Drugs"/>
                <a:ea typeface="TT Drugs"/>
                <a:cs typeface="TT Drugs"/>
                <a:sym typeface="TT Drugs"/>
              </a:rPr>
              <a:t>Levantamiento de requerimientos</a:t>
            </a:r>
          </a:p>
        </p:txBody>
      </p:sp>
      <p:sp>
        <p:nvSpPr>
          <p:cNvPr name="TextBox 39" id="39"/>
          <p:cNvSpPr txBox="true"/>
          <p:nvPr/>
        </p:nvSpPr>
        <p:spPr>
          <a:xfrm rot="0">
            <a:off x="1433559" y="2514007"/>
            <a:ext cx="2827100" cy="428215"/>
          </a:xfrm>
          <a:prstGeom prst="rect">
            <a:avLst/>
          </a:prstGeom>
        </p:spPr>
        <p:txBody>
          <a:bodyPr anchor="t" rtlCol="false" tIns="0" lIns="0" bIns="0" rIns="0">
            <a:spAutoFit/>
          </a:bodyPr>
          <a:lstStyle/>
          <a:p>
            <a:pPr algn="ctr" marL="0" indent="0" lvl="0">
              <a:lnSpc>
                <a:spcPts val="3474"/>
              </a:lnSpc>
              <a:spcBef>
                <a:spcPct val="0"/>
              </a:spcBef>
            </a:pPr>
            <a:r>
              <a:rPr lang="en-US" sz="2517" spc="246">
                <a:solidFill>
                  <a:srgbClr val="010101"/>
                </a:solidFill>
                <a:latin typeface="TT Drugs"/>
                <a:ea typeface="TT Drugs"/>
                <a:cs typeface="TT Drugs"/>
                <a:sym typeface="TT Drugs"/>
              </a:rPr>
              <a:t>Semana 1-3</a:t>
            </a:r>
          </a:p>
        </p:txBody>
      </p:sp>
      <p:sp>
        <p:nvSpPr>
          <p:cNvPr name="TextBox 40" id="40"/>
          <p:cNvSpPr txBox="true"/>
          <p:nvPr/>
        </p:nvSpPr>
        <p:spPr>
          <a:xfrm rot="0">
            <a:off x="5411625" y="2485432"/>
            <a:ext cx="2827100" cy="428215"/>
          </a:xfrm>
          <a:prstGeom prst="rect">
            <a:avLst/>
          </a:prstGeom>
        </p:spPr>
        <p:txBody>
          <a:bodyPr anchor="t" rtlCol="false" tIns="0" lIns="0" bIns="0" rIns="0">
            <a:spAutoFit/>
          </a:bodyPr>
          <a:lstStyle/>
          <a:p>
            <a:pPr algn="ctr" marL="0" indent="0" lvl="0">
              <a:lnSpc>
                <a:spcPts val="3474"/>
              </a:lnSpc>
              <a:spcBef>
                <a:spcPct val="0"/>
              </a:spcBef>
            </a:pPr>
            <a:r>
              <a:rPr lang="en-US" sz="2517" spc="246">
                <a:solidFill>
                  <a:srgbClr val="010101"/>
                </a:solidFill>
                <a:latin typeface="TT Drugs"/>
                <a:ea typeface="TT Drugs"/>
                <a:cs typeface="TT Drugs"/>
                <a:sym typeface="TT Drugs"/>
              </a:rPr>
              <a:t>Semana 4-6</a:t>
            </a:r>
          </a:p>
        </p:txBody>
      </p:sp>
      <p:sp>
        <p:nvSpPr>
          <p:cNvPr name="TextBox 41" id="41"/>
          <p:cNvSpPr txBox="true"/>
          <p:nvPr/>
        </p:nvSpPr>
        <p:spPr>
          <a:xfrm rot="0">
            <a:off x="9923134" y="2466382"/>
            <a:ext cx="2827100" cy="428215"/>
          </a:xfrm>
          <a:prstGeom prst="rect">
            <a:avLst/>
          </a:prstGeom>
        </p:spPr>
        <p:txBody>
          <a:bodyPr anchor="t" rtlCol="false" tIns="0" lIns="0" bIns="0" rIns="0">
            <a:spAutoFit/>
          </a:bodyPr>
          <a:lstStyle/>
          <a:p>
            <a:pPr algn="ctr" marL="0" indent="0" lvl="0">
              <a:lnSpc>
                <a:spcPts val="3474"/>
              </a:lnSpc>
              <a:spcBef>
                <a:spcPct val="0"/>
              </a:spcBef>
            </a:pPr>
            <a:r>
              <a:rPr lang="en-US" sz="2517" spc="246">
                <a:solidFill>
                  <a:srgbClr val="010101"/>
                </a:solidFill>
                <a:latin typeface="TT Drugs"/>
                <a:ea typeface="TT Drugs"/>
                <a:cs typeface="TT Drugs"/>
                <a:sym typeface="TT Drugs"/>
              </a:rPr>
              <a:t>Semana 7-15</a:t>
            </a:r>
          </a:p>
        </p:txBody>
      </p:sp>
      <p:sp>
        <p:nvSpPr>
          <p:cNvPr name="TextBox 42" id="42"/>
          <p:cNvSpPr txBox="true"/>
          <p:nvPr/>
        </p:nvSpPr>
        <p:spPr>
          <a:xfrm rot="0">
            <a:off x="13988222" y="2466382"/>
            <a:ext cx="2827100" cy="428215"/>
          </a:xfrm>
          <a:prstGeom prst="rect">
            <a:avLst/>
          </a:prstGeom>
        </p:spPr>
        <p:txBody>
          <a:bodyPr anchor="t" rtlCol="false" tIns="0" lIns="0" bIns="0" rIns="0">
            <a:spAutoFit/>
          </a:bodyPr>
          <a:lstStyle/>
          <a:p>
            <a:pPr algn="ctr" marL="0" indent="0" lvl="0">
              <a:lnSpc>
                <a:spcPts val="3474"/>
              </a:lnSpc>
              <a:spcBef>
                <a:spcPct val="0"/>
              </a:spcBef>
            </a:pPr>
            <a:r>
              <a:rPr lang="en-US" sz="2517" spc="246">
                <a:solidFill>
                  <a:srgbClr val="010101"/>
                </a:solidFill>
                <a:latin typeface="TT Drugs"/>
                <a:ea typeface="TT Drugs"/>
                <a:cs typeface="TT Drugs"/>
                <a:sym typeface="TT Drugs"/>
              </a:rPr>
              <a:t>Semana 16-18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DAGyg9km6hU</dc:identifier>
  <dcterms:modified xsi:type="dcterms:W3CDTF">2011-08-01T06:04:30Z</dcterms:modified>
  <cp:revision>1</cp:revision>
  <dc:title>Unishop</dc:title>
</cp:coreProperties>
</file>